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sldIdLst>
    <p:sldId id="256" r:id="rId6"/>
  </p:sldIdLst>
  <p:sldSz cx="30279975" cy="42808525"/>
  <p:notesSz cx="6858000" cy="9144000"/>
  <p:defaultText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3483">
          <p15:clr>
            <a:srgbClr val="A4A3A4"/>
          </p15:clr>
        </p15:guide>
        <p15:guide id="2" pos="95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0" d="100"/>
          <a:sy n="30" d="100"/>
        </p:scale>
        <p:origin x="-816" y="-72"/>
      </p:cViewPr>
      <p:guideLst>
        <p:guide orient="horz" pos="13483"/>
        <p:guide pos="95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dalena Nitychoruk" userId="95d0296df20e0b94" providerId="LiveId" clId="{0EE5E575-F935-4832-BE54-F33689688402}"/>
    <pc:docChg chg="modSld">
      <pc:chgData name="Magdalena Nitychoruk" userId="95d0296df20e0b94" providerId="LiveId" clId="{0EE5E575-F935-4832-BE54-F33689688402}" dt="2020-11-04T10:57:36.217" v="32" actId="1076"/>
      <pc:docMkLst>
        <pc:docMk/>
      </pc:docMkLst>
      <pc:sldChg chg="modSp mod">
        <pc:chgData name="Magdalena Nitychoruk" userId="95d0296df20e0b94" providerId="LiveId" clId="{0EE5E575-F935-4832-BE54-F33689688402}" dt="2020-11-04T10:57:36.217" v="32" actId="1076"/>
        <pc:sldMkLst>
          <pc:docMk/>
          <pc:sldMk cId="2096003255" sldId="256"/>
        </pc:sldMkLst>
        <pc:spChg chg="mod">
          <ac:chgData name="Magdalena Nitychoruk" userId="95d0296df20e0b94" providerId="LiveId" clId="{0EE5E575-F935-4832-BE54-F33689688402}" dt="2020-11-04T10:57:19.711" v="27" actId="20577"/>
          <ac:spMkLst>
            <pc:docMk/>
            <pc:sldMk cId="2096003255" sldId="256"/>
            <ac:spMk id="8" creationId="{7FEB9350-FF18-4118-B825-3D6713A16F19}"/>
          </ac:spMkLst>
        </pc:spChg>
        <pc:spChg chg="mod">
          <ac:chgData name="Magdalena Nitychoruk" userId="95d0296df20e0b94" providerId="LiveId" clId="{0EE5E575-F935-4832-BE54-F33689688402}" dt="2020-11-04T10:56:56.081" v="12" actId="1076"/>
          <ac:spMkLst>
            <pc:docMk/>
            <pc:sldMk cId="2096003255" sldId="256"/>
            <ac:spMk id="33" creationId="{EF39787D-51B4-4378-BD16-D60C20D6153A}"/>
          </ac:spMkLst>
        </pc:spChg>
        <pc:spChg chg="mod">
          <ac:chgData name="Magdalena Nitychoruk" userId="95d0296df20e0b94" providerId="LiveId" clId="{0EE5E575-F935-4832-BE54-F33689688402}" dt="2020-11-04T10:55:31.568" v="3" actId="1076"/>
          <ac:spMkLst>
            <pc:docMk/>
            <pc:sldMk cId="2096003255" sldId="256"/>
            <ac:spMk id="35" creationId="{1DAE0964-58C3-4B82-AD07-30351BA793F5}"/>
          </ac:spMkLst>
        </pc:spChg>
        <pc:picChg chg="mod">
          <ac:chgData name="Magdalena Nitychoruk" userId="95d0296df20e0b94" providerId="LiveId" clId="{0EE5E575-F935-4832-BE54-F33689688402}" dt="2020-11-04T10:57:36.217" v="32" actId="1076"/>
          <ac:picMkLst>
            <pc:docMk/>
            <pc:sldMk cId="2096003255" sldId="256"/>
            <ac:picMk id="7" creationId="{8C1041AF-C4D1-45B5-9A3E-29FF056BF21C}"/>
          </ac:picMkLst>
        </pc:picChg>
        <pc:picChg chg="mod">
          <ac:chgData name="Magdalena Nitychoruk" userId="95d0296df20e0b94" providerId="LiveId" clId="{0EE5E575-F935-4832-BE54-F33689688402}" dt="2020-11-04T10:57:27.573" v="29" actId="1076"/>
          <ac:picMkLst>
            <pc:docMk/>
            <pc:sldMk cId="2096003255" sldId="256"/>
            <ac:picMk id="9" creationId="{4DBEFD5A-6463-4877-8538-78864C262A36}"/>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0998" y="13298398"/>
            <a:ext cx="25737979" cy="917608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4541996" y="24258164"/>
            <a:ext cx="21195983" cy="10939956"/>
          </a:xfrm>
          <a:prstGeom prst="rect">
            <a:avLst/>
          </a:prstGeo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676537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1513999" y="9988663"/>
            <a:ext cx="27251978" cy="2825164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93832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2982" y="1714333"/>
            <a:ext cx="6812994" cy="36525976"/>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3999" y="1714333"/>
            <a:ext cx="19934317" cy="3652597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704306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a:t>Click to edit Master title style</a:t>
            </a:r>
            <a:endParaRPr lang="en-GB"/>
          </a:p>
        </p:txBody>
      </p:sp>
      <p:sp>
        <p:nvSpPr>
          <p:cNvPr id="3" name="Subtitle 2"/>
          <p:cNvSpPr>
            <a:spLocks noGrp="1"/>
          </p:cNvSpPr>
          <p:nvPr>
            <p:ph type="subTitle" idx="1"/>
          </p:nvPr>
        </p:nvSpPr>
        <p:spPr>
          <a:xfrm>
            <a:off x="4541838" y="24258588"/>
            <a:ext cx="21196300" cy="10939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05008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99503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F328CD-6046-486D-BD80-FCFAF305686C}"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99947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514475" y="9988550"/>
            <a:ext cx="13549313"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15216188" y="9988550"/>
            <a:ext cx="13549312"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9F328CD-6046-486D-BD80-FCFAF305686C}" type="datetimeFigureOut">
              <a:rPr lang="en-GB" smtClean="0"/>
              <a:t>30/05/2021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839188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9F328CD-6046-486D-BD80-FCFAF305686C}" type="datetimeFigureOut">
              <a:rPr lang="en-GB" smtClean="0"/>
              <a:t>30/05/2021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29933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9F328CD-6046-486D-BD80-FCFAF305686C}" type="datetimeFigureOut">
              <a:rPr lang="en-GB" smtClean="0"/>
              <a:t>30/05/2021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1541102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328CD-6046-486D-BD80-FCFAF305686C}" type="datetimeFigureOut">
              <a:rPr lang="en-GB" smtClean="0"/>
              <a:t>30/05/2021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6175282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30/05/2021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796582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513999" y="9988663"/>
            <a:ext cx="27251978" cy="2825164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2365177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30/05/2021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887552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05776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3538" y="1714500"/>
            <a:ext cx="6811962" cy="36525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4475" y="1714500"/>
            <a:ext cx="20286663" cy="36525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4210940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1910" y="27508442"/>
            <a:ext cx="25737979" cy="8502249"/>
          </a:xfrm>
          <a:prstGeom prst="rect">
            <a:avLst/>
          </a:prstGeom>
        </p:spPr>
        <p:txBody>
          <a:bodyPr anchor="t"/>
          <a:lstStyle>
            <a:lvl1pPr algn="l">
              <a:defRPr sz="18300" b="1" cap="all"/>
            </a:lvl1pPr>
          </a:lstStyle>
          <a:p>
            <a:r>
              <a:rPr lang="en-US"/>
              <a:t>Click to edit Master title style</a:t>
            </a:r>
            <a:endParaRPr lang="en-GB"/>
          </a:p>
        </p:txBody>
      </p:sp>
      <p:sp>
        <p:nvSpPr>
          <p:cNvPr id="3" name="Text Placeholder 2"/>
          <p:cNvSpPr>
            <a:spLocks noGrp="1"/>
          </p:cNvSpPr>
          <p:nvPr>
            <p:ph type="body" idx="1"/>
          </p:nvPr>
        </p:nvSpPr>
        <p:spPr>
          <a:xfrm>
            <a:off x="2391910" y="18144085"/>
            <a:ext cx="25737979" cy="9364360"/>
          </a:xfrm>
          <a:prstGeom prst="rect">
            <a:avLst/>
          </a:prstGeo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38814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513999"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15392320"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847388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001" y="9582373"/>
            <a:ext cx="13378914"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4" name="Content Placeholder 3"/>
          <p:cNvSpPr>
            <a:spLocks noGrp="1"/>
          </p:cNvSpPr>
          <p:nvPr>
            <p:ph sz="half" idx="2"/>
          </p:nvPr>
        </p:nvSpPr>
        <p:spPr>
          <a:xfrm>
            <a:off x="1514001" y="13575850"/>
            <a:ext cx="13378914"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810" y="9582373"/>
            <a:ext cx="13384168"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6" name="Content Placeholder 5"/>
          <p:cNvSpPr>
            <a:spLocks noGrp="1"/>
          </p:cNvSpPr>
          <p:nvPr>
            <p:ph sz="quarter" idx="4"/>
          </p:nvPr>
        </p:nvSpPr>
        <p:spPr>
          <a:xfrm>
            <a:off x="15381810" y="13575850"/>
            <a:ext cx="13384168"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4096358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572638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53972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001" y="1704415"/>
            <a:ext cx="9961904" cy="7253667"/>
          </a:xfrm>
          <a:prstGeom prst="rect">
            <a:avLst/>
          </a:prstGeom>
        </p:spPr>
        <p:txBody>
          <a:bodyPr anchor="b"/>
          <a:lstStyle>
            <a:lvl1pPr algn="l">
              <a:defRPr sz="9100" b="1"/>
            </a:lvl1pPr>
          </a:lstStyle>
          <a:p>
            <a:r>
              <a:rPr lang="en-US"/>
              <a:t>Click to edit Master title style</a:t>
            </a:r>
            <a:endParaRPr lang="en-GB"/>
          </a:p>
        </p:txBody>
      </p:sp>
      <p:sp>
        <p:nvSpPr>
          <p:cNvPr id="3" name="Content Placeholder 2"/>
          <p:cNvSpPr>
            <a:spLocks noGrp="1"/>
          </p:cNvSpPr>
          <p:nvPr>
            <p:ph idx="1"/>
          </p:nvPr>
        </p:nvSpPr>
        <p:spPr>
          <a:xfrm>
            <a:off x="11838629" y="1704417"/>
            <a:ext cx="16927349" cy="36535892"/>
          </a:xfrm>
          <a:prstGeom prst="rect">
            <a:avLst/>
          </a:prstGeo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001" y="8958084"/>
            <a:ext cx="9961904" cy="29282225"/>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038230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087" y="29965970"/>
            <a:ext cx="18167985" cy="3537654"/>
          </a:xfrm>
          <a:prstGeom prst="rect">
            <a:avLst/>
          </a:prstGeom>
        </p:spPr>
        <p:txBody>
          <a:bodyPr anchor="b"/>
          <a:lstStyle>
            <a:lvl1pPr algn="l">
              <a:defRPr sz="9100" b="1"/>
            </a:lvl1pPr>
          </a:lstStyle>
          <a:p>
            <a:r>
              <a:rPr lang="en-US"/>
              <a:t>Click to edit Master title style</a:t>
            </a:r>
            <a:endParaRPr lang="en-GB"/>
          </a:p>
        </p:txBody>
      </p:sp>
      <p:sp>
        <p:nvSpPr>
          <p:cNvPr id="3" name="Picture Placeholder 2"/>
          <p:cNvSpPr>
            <a:spLocks noGrp="1"/>
          </p:cNvSpPr>
          <p:nvPr>
            <p:ph type="pic" idx="1"/>
          </p:nvPr>
        </p:nvSpPr>
        <p:spPr>
          <a:xfrm>
            <a:off x="5935087" y="3825019"/>
            <a:ext cx="18167985" cy="25685115"/>
          </a:xfrm>
          <a:prstGeom prst="rect">
            <a:avLst/>
          </a:prstGeo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en-GB"/>
          </a:p>
        </p:txBody>
      </p:sp>
      <p:sp>
        <p:nvSpPr>
          <p:cNvPr id="4" name="Text Placeholder 3"/>
          <p:cNvSpPr>
            <a:spLocks noGrp="1"/>
          </p:cNvSpPr>
          <p:nvPr>
            <p:ph type="body" sz="half" idx="2"/>
          </p:nvPr>
        </p:nvSpPr>
        <p:spPr>
          <a:xfrm>
            <a:off x="5935087" y="33503624"/>
            <a:ext cx="18167985" cy="5024051"/>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30/05/2021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854550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39677165"/>
            <a:ext cx="30279975" cy="3131359"/>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en-GB" dirty="0"/>
          </a:p>
        </p:txBody>
      </p:sp>
    </p:spTree>
    <p:extLst>
      <p:ext uri="{BB962C8B-B14F-4D97-AF65-F5344CB8AC3E}">
        <p14:creationId xmlns:p14="http://schemas.microsoft.com/office/powerpoint/2010/main" val="2487969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14475" y="1714500"/>
            <a:ext cx="27251025" cy="713422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514475" y="9988550"/>
            <a:ext cx="27251025" cy="282511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1514475" y="39676388"/>
            <a:ext cx="7064375" cy="2279650"/>
          </a:xfrm>
          <a:prstGeom prst="rect">
            <a:avLst/>
          </a:prstGeom>
        </p:spPr>
        <p:txBody>
          <a:bodyPr vert="horz" lIns="91440" tIns="45720" rIns="91440" bIns="45720" rtlCol="0" anchor="ctr"/>
          <a:lstStyle>
            <a:lvl1pPr algn="l">
              <a:defRPr sz="1200">
                <a:solidFill>
                  <a:schemeClr val="tx1">
                    <a:tint val="75000"/>
                  </a:schemeClr>
                </a:solidFill>
              </a:defRPr>
            </a:lvl1pPr>
          </a:lstStyle>
          <a:p>
            <a:fld id="{A9F328CD-6046-486D-BD80-FCFAF305686C}" type="datetimeFigureOut">
              <a:rPr lang="en-GB" smtClean="0"/>
              <a:t>30/05/2021</a:t>
            </a:fld>
            <a:endParaRPr lang="en-GB"/>
          </a:p>
        </p:txBody>
      </p:sp>
      <p:sp>
        <p:nvSpPr>
          <p:cNvPr id="5" name="Footer Placeholder 4"/>
          <p:cNvSpPr>
            <a:spLocks noGrp="1"/>
          </p:cNvSpPr>
          <p:nvPr>
            <p:ph type="ftr" sz="quarter" idx="3"/>
          </p:nvPr>
        </p:nvSpPr>
        <p:spPr>
          <a:xfrm>
            <a:off x="10345738" y="39676388"/>
            <a:ext cx="9588500" cy="2279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21701125" y="39676388"/>
            <a:ext cx="7064375" cy="2279650"/>
          </a:xfrm>
          <a:prstGeom prst="rect">
            <a:avLst/>
          </a:prstGeom>
        </p:spPr>
        <p:txBody>
          <a:bodyPr vert="horz" lIns="91440" tIns="45720" rIns="91440" bIns="45720" rtlCol="0" anchor="ctr"/>
          <a:lstStyle>
            <a:lvl1pPr algn="r">
              <a:defRPr sz="1200">
                <a:solidFill>
                  <a:schemeClr val="tx1">
                    <a:tint val="75000"/>
                  </a:schemeClr>
                </a:solidFill>
              </a:defRPr>
            </a:lvl1pPr>
          </a:lstStyle>
          <a:p>
            <a:fld id="{CBB70996-1BAB-4810-B517-F3D895E17DBB}" type="slidenum">
              <a:rPr lang="en-GB" smtClean="0"/>
              <a:t>‹#›</a:t>
            </a:fld>
            <a:endParaRPr lang="en-GB"/>
          </a:p>
        </p:txBody>
      </p:sp>
    </p:spTree>
    <p:extLst>
      <p:ext uri="{BB962C8B-B14F-4D97-AF65-F5344CB8AC3E}">
        <p14:creationId xmlns:p14="http://schemas.microsoft.com/office/powerpoint/2010/main" val="34826632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495" y="1036988"/>
            <a:ext cx="3079750" cy="298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upa 1"/>
          <p:cNvGrpSpPr/>
          <p:nvPr/>
        </p:nvGrpSpPr>
        <p:grpSpPr>
          <a:xfrm>
            <a:off x="810395" y="40846422"/>
            <a:ext cx="28681777" cy="1593424"/>
            <a:chOff x="394549" y="11375725"/>
            <a:chExt cx="28681777" cy="1593424"/>
          </a:xfrm>
        </p:grpSpPr>
        <p:grpSp>
          <p:nvGrpSpPr>
            <p:cNvPr id="18" name="Grupa 17"/>
            <p:cNvGrpSpPr/>
            <p:nvPr/>
          </p:nvGrpSpPr>
          <p:grpSpPr>
            <a:xfrm>
              <a:off x="394549" y="11395150"/>
              <a:ext cx="8967787" cy="1524000"/>
              <a:chOff x="150813" y="5334000"/>
              <a:chExt cx="8967787" cy="1524000"/>
            </a:xfrm>
          </p:grpSpPr>
          <p:pic>
            <p:nvPicPr>
              <p:cNvPr id="19"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upa 21"/>
            <p:cNvGrpSpPr/>
            <p:nvPr/>
          </p:nvGrpSpPr>
          <p:grpSpPr>
            <a:xfrm>
              <a:off x="10251544" y="11445149"/>
              <a:ext cx="8967787" cy="1524000"/>
              <a:chOff x="150813" y="5334000"/>
              <a:chExt cx="8967787" cy="1524000"/>
            </a:xfrm>
          </p:grpSpPr>
          <p:pic>
            <p:nvPicPr>
              <p:cNvPr id="23"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upa 25"/>
            <p:cNvGrpSpPr/>
            <p:nvPr/>
          </p:nvGrpSpPr>
          <p:grpSpPr>
            <a:xfrm>
              <a:off x="20108539" y="11375725"/>
              <a:ext cx="8967787" cy="1524000"/>
              <a:chOff x="150813" y="5334000"/>
              <a:chExt cx="8967787" cy="1524000"/>
            </a:xfrm>
          </p:grpSpPr>
          <p:pic>
            <p:nvPicPr>
              <p:cNvPr id="27"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5" name="pole tekstowe 6"/>
          <p:cNvSpPr txBox="1">
            <a:spLocks noChangeArrowheads="1"/>
          </p:cNvSpPr>
          <p:nvPr/>
        </p:nvSpPr>
        <p:spPr bwMode="auto">
          <a:xfrm>
            <a:off x="2580504" y="1025998"/>
            <a:ext cx="26903205" cy="754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8200">
                <a:solidFill>
                  <a:schemeClr val="tx1"/>
                </a:solidFill>
                <a:latin typeface="Calibri" panose="020F0502020204030204" pitchFamily="34" charset="0"/>
                <a:cs typeface="Arial" panose="020B0604020202020204" pitchFamily="34" charset="0"/>
              </a:defRPr>
            </a:lvl1pPr>
            <a:lvl2pPr marL="742950" indent="-285750" eaLnBrk="0" hangingPunct="0">
              <a:defRPr sz="8200">
                <a:solidFill>
                  <a:schemeClr val="tx1"/>
                </a:solidFill>
                <a:latin typeface="Calibri" panose="020F0502020204030204" pitchFamily="34" charset="0"/>
                <a:cs typeface="Arial" panose="020B0604020202020204" pitchFamily="34" charset="0"/>
              </a:defRPr>
            </a:lvl2pPr>
            <a:lvl3pPr marL="1143000" indent="-228600" eaLnBrk="0" hangingPunct="0">
              <a:defRPr sz="8200">
                <a:solidFill>
                  <a:schemeClr val="tx1"/>
                </a:solidFill>
                <a:latin typeface="Calibri" panose="020F0502020204030204" pitchFamily="34" charset="0"/>
                <a:cs typeface="Arial" panose="020B0604020202020204" pitchFamily="34" charset="0"/>
              </a:defRPr>
            </a:lvl3pPr>
            <a:lvl4pPr marL="1600200" indent="-228600" eaLnBrk="0" hangingPunct="0">
              <a:defRPr sz="8200">
                <a:solidFill>
                  <a:schemeClr val="tx1"/>
                </a:solidFill>
                <a:latin typeface="Calibri" panose="020F0502020204030204" pitchFamily="34" charset="0"/>
                <a:cs typeface="Arial" panose="020B0604020202020204" pitchFamily="34" charset="0"/>
              </a:defRPr>
            </a:lvl4pPr>
            <a:lvl5pPr marL="2057400" indent="-228600" eaLnBrk="0" hangingPunct="0">
              <a:defRPr sz="8200">
                <a:solidFill>
                  <a:schemeClr val="tx1"/>
                </a:solidFill>
                <a:latin typeface="Calibri" panose="020F0502020204030204" pitchFamily="34" charset="0"/>
                <a:cs typeface="Arial" panose="020B0604020202020204" pitchFamily="34" charset="0"/>
              </a:defRPr>
            </a:lvl5pPr>
            <a:lvl6pPr marL="25146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6pPr>
            <a:lvl7pPr marL="29718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7pPr>
            <a:lvl8pPr marL="34290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8pPr>
            <a:lvl9pPr marL="38862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9pPr>
          </a:lstStyle>
          <a:p>
            <a:pPr algn="ctr" eaLnBrk="1" hangingPunct="1"/>
            <a:r>
              <a:rPr lang="pl-PL" altLang="pl-PL" sz="4400" b="1" dirty="0">
                <a:latin typeface="Times New Roman" panose="02020603050405020304" pitchFamily="18" charset="0"/>
                <a:cs typeface="Times New Roman" panose="02020603050405020304" pitchFamily="18" charset="0"/>
              </a:rPr>
              <a:t>The Jerzy Kukuczka </a:t>
            </a:r>
            <a:r>
              <a:rPr lang="pl-PL" altLang="pl-PL" sz="4400" b="1" dirty="0" err="1">
                <a:latin typeface="Times New Roman" panose="02020603050405020304" pitchFamily="18" charset="0"/>
                <a:cs typeface="Times New Roman" panose="02020603050405020304" pitchFamily="18" charset="0"/>
              </a:rPr>
              <a:t>Academy</a:t>
            </a:r>
            <a:r>
              <a:rPr lang="pl-PL" altLang="pl-PL" sz="4400" b="1" dirty="0">
                <a:latin typeface="Times New Roman" panose="02020603050405020304" pitchFamily="18" charset="0"/>
                <a:cs typeface="Times New Roman" panose="02020603050405020304" pitchFamily="18" charset="0"/>
              </a:rPr>
              <a:t> of </a:t>
            </a:r>
            <a:r>
              <a:rPr lang="pl-PL" altLang="pl-PL" sz="4400" b="1" dirty="0" err="1">
                <a:latin typeface="Times New Roman" panose="02020603050405020304" pitchFamily="18" charset="0"/>
                <a:cs typeface="Times New Roman" panose="02020603050405020304" pitchFamily="18" charset="0"/>
              </a:rPr>
              <a:t>Physical</a:t>
            </a:r>
            <a:r>
              <a:rPr lang="pl-PL" altLang="pl-PL" sz="4400" b="1" dirty="0">
                <a:latin typeface="Times New Roman" panose="02020603050405020304" pitchFamily="18" charset="0"/>
                <a:cs typeface="Times New Roman" panose="02020603050405020304" pitchFamily="18" charset="0"/>
              </a:rPr>
              <a:t> </a:t>
            </a:r>
            <a:r>
              <a:rPr lang="pl-PL" altLang="pl-PL" sz="4400" b="1" dirty="0" err="1">
                <a:latin typeface="Times New Roman" panose="02020603050405020304" pitchFamily="18" charset="0"/>
                <a:cs typeface="Times New Roman" panose="02020603050405020304" pitchFamily="18" charset="0"/>
              </a:rPr>
              <a:t>Education</a:t>
            </a:r>
            <a:r>
              <a:rPr lang="pl-PL" altLang="pl-PL" sz="4400" b="1" dirty="0">
                <a:latin typeface="Times New Roman" panose="02020603050405020304" pitchFamily="18" charset="0"/>
                <a:cs typeface="Times New Roman" panose="02020603050405020304" pitchFamily="18" charset="0"/>
              </a:rPr>
              <a:t> in Katowice, </a:t>
            </a:r>
            <a:r>
              <a:rPr lang="pl-PL" altLang="pl-PL" sz="4400" b="1" dirty="0" err="1">
                <a:latin typeface="Times New Roman" panose="02020603050405020304" pitchFamily="18" charset="0"/>
                <a:cs typeface="Times New Roman" panose="02020603050405020304" pitchFamily="18" charset="0"/>
              </a:rPr>
              <a:t>Department</a:t>
            </a:r>
            <a:r>
              <a:rPr lang="pl-PL" altLang="pl-PL" sz="4400" b="1" dirty="0">
                <a:latin typeface="Times New Roman" panose="02020603050405020304" pitchFamily="18" charset="0"/>
                <a:cs typeface="Times New Roman" panose="02020603050405020304" pitchFamily="18" charset="0"/>
              </a:rPr>
              <a:t>  of  </a:t>
            </a:r>
            <a:r>
              <a:rPr lang="pl-PL" altLang="pl-PL" sz="4400" b="1" dirty="0" err="1" smtClean="0">
                <a:latin typeface="Times New Roman" panose="02020603050405020304" pitchFamily="18" charset="0"/>
                <a:cs typeface="Times New Roman" panose="02020603050405020304" pitchFamily="18" charset="0"/>
              </a:rPr>
              <a:t>Physiotherapy</a:t>
            </a:r>
            <a:r>
              <a:rPr lang="pl-PL" altLang="pl-PL" sz="4400" b="1" dirty="0" smtClean="0">
                <a:latin typeface="Times New Roman" panose="02020603050405020304" pitchFamily="18" charset="0"/>
                <a:cs typeface="Times New Roman" panose="02020603050405020304" pitchFamily="18" charset="0"/>
              </a:rPr>
              <a:t>, </a:t>
            </a:r>
          </a:p>
          <a:p>
            <a:pPr algn="ctr" eaLnBrk="1" hangingPunct="1"/>
            <a:r>
              <a:rPr lang="pl-PL" altLang="pl-PL" sz="4400" b="1" dirty="0" err="1" smtClean="0">
                <a:latin typeface="Times New Roman" panose="02020603050405020304" pitchFamily="18" charset="0"/>
                <a:cs typeface="Times New Roman" panose="02020603050405020304" pitchFamily="18" charset="0"/>
              </a:rPr>
              <a:t>Mikolowska</a:t>
            </a:r>
            <a:r>
              <a:rPr lang="pl-PL" altLang="pl-PL" sz="4400" b="1" dirty="0" smtClean="0">
                <a:latin typeface="Times New Roman" panose="02020603050405020304" pitchFamily="18" charset="0"/>
                <a:cs typeface="Times New Roman" panose="02020603050405020304" pitchFamily="18" charset="0"/>
              </a:rPr>
              <a:t> </a:t>
            </a:r>
            <a:r>
              <a:rPr lang="pl-PL" altLang="pl-PL" sz="4400" b="1" dirty="0">
                <a:latin typeface="Times New Roman" panose="02020603050405020304" pitchFamily="18" charset="0"/>
                <a:cs typeface="Times New Roman" panose="02020603050405020304" pitchFamily="18" charset="0"/>
              </a:rPr>
              <a:t>72A, 40-065 Katowice, Poland</a:t>
            </a:r>
          </a:p>
          <a:p>
            <a:pPr algn="ctr" eaLnBrk="1" hangingPunct="1"/>
            <a:r>
              <a:rPr lang="en-US" sz="9600" b="1" dirty="0"/>
              <a:t>Impact of static stretching and post-isometric relaxation techniques on the range of motion, grip strength and hand pain in </a:t>
            </a:r>
            <a:r>
              <a:rPr lang="en-US" sz="9600" b="1" dirty="0" smtClean="0"/>
              <a:t>office-workers</a:t>
            </a:r>
            <a:r>
              <a:rPr lang="pl-PL" sz="9000" b="1" dirty="0"/>
              <a:t/>
            </a:r>
            <a:br>
              <a:rPr lang="pl-PL" sz="9000" b="1" dirty="0"/>
            </a:br>
            <a:r>
              <a:rPr lang="pl-PL" sz="6000" dirty="0" smtClean="0"/>
              <a:t>Anna Konarska</a:t>
            </a:r>
            <a:endParaRPr lang="pl-PL" sz="6000" dirty="0"/>
          </a:p>
          <a:p>
            <a:pPr algn="ctr" eaLnBrk="1" hangingPunct="1"/>
            <a:endParaRPr lang="pl-PL" altLang="pl-PL" sz="4800" dirty="0">
              <a:latin typeface="Times New Roman" panose="02020603050405020304" pitchFamily="18" charset="0"/>
              <a:cs typeface="Times New Roman" panose="02020603050405020304" pitchFamily="18" charset="0"/>
            </a:endParaRPr>
          </a:p>
        </p:txBody>
      </p:sp>
      <p:sp>
        <p:nvSpPr>
          <p:cNvPr id="6" name="Prostokąt 5">
            <a:extLst>
              <a:ext uri="{FF2B5EF4-FFF2-40B4-BE49-F238E27FC236}">
                <a16:creationId xmlns="" xmlns:a16="http://schemas.microsoft.com/office/drawing/2014/main" id="{EFCA7E83-34C9-4321-AC72-C83542AC56B6}"/>
              </a:ext>
            </a:extLst>
          </p:cNvPr>
          <p:cNvSpPr/>
          <p:nvPr/>
        </p:nvSpPr>
        <p:spPr>
          <a:xfrm>
            <a:off x="1489275" y="9820130"/>
            <a:ext cx="12168965" cy="5827236"/>
          </a:xfrm>
          <a:prstGeom prst="rect">
            <a:avLst/>
          </a:prstGeom>
        </p:spPr>
        <p:txBody>
          <a:bodyPr wrap="square">
            <a:spAutoFit/>
          </a:bodyPr>
          <a:lstStyle/>
          <a:p>
            <a:pPr indent="180340" algn="just">
              <a:lnSpc>
                <a:spcPct val="115000"/>
              </a:lnSpc>
              <a:spcAft>
                <a:spcPts val="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Introduction</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 </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r>
              <a:rPr lang="en-US" sz="2600" dirty="0" smtClean="0">
                <a:latin typeface="Times New Roman" panose="02020603050405020304" pitchFamily="18" charset="0"/>
                <a:ea typeface="Times New Roman" panose="02020603050405020304" pitchFamily="18" charset="0"/>
                <a:cs typeface="Calibri" panose="020F0502020204030204" pitchFamily="34" charset="0"/>
              </a:rPr>
              <a:t>The </a:t>
            </a:r>
            <a:r>
              <a:rPr lang="en-US" sz="2600" dirty="0">
                <a:latin typeface="Times New Roman" panose="02020603050405020304" pitchFamily="18" charset="0"/>
                <a:ea typeface="Times New Roman" panose="02020603050405020304" pitchFamily="18" charset="0"/>
                <a:cs typeface="Calibri" panose="020F0502020204030204" pitchFamily="34" charset="0"/>
              </a:rPr>
              <a:t>repeatability of working activities and the constant, forced position of the body are the main factors causing musculoskeletal overload syndromes that characterize professional office work. Hand complaints, along with back pain, are among the most commonly diagnosed overload syndromes. Symptoms occurring within the arm in connection with the work performed are pain, stiffness, loss of strength and feelings of coldness, numbness and tingling..</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r>
              <a:rPr lang="en-US" sz="2600" b="1" dirty="0">
                <a:effectLst/>
                <a:latin typeface="Times New Roman" panose="02020603050405020304" pitchFamily="18" charset="0"/>
                <a:ea typeface="Times New Roman" panose="02020603050405020304" pitchFamily="18" charset="0"/>
                <a:cs typeface="Calibri" panose="020F0502020204030204" pitchFamily="34" charset="0"/>
              </a:rPr>
              <a:t>Results</a:t>
            </a: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1400"/>
              </a:spcAft>
            </a:pP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Table 1. </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The severity of the pain depending on the time of day in both groups (before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vs</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after)</a:t>
            </a: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p:txBody>
      </p:sp>
      <p:sp>
        <p:nvSpPr>
          <p:cNvPr id="8" name="Prostokąt 7">
            <a:extLst>
              <a:ext uri="{FF2B5EF4-FFF2-40B4-BE49-F238E27FC236}">
                <a16:creationId xmlns="" xmlns:a16="http://schemas.microsoft.com/office/drawing/2014/main" id="{7FEB9350-FF18-4118-B825-3D6713A16F19}"/>
              </a:ext>
            </a:extLst>
          </p:cNvPr>
          <p:cNvSpPr/>
          <p:nvPr/>
        </p:nvSpPr>
        <p:spPr>
          <a:xfrm>
            <a:off x="16032106" y="9820130"/>
            <a:ext cx="10914408" cy="5293757"/>
          </a:xfrm>
          <a:prstGeom prst="rect">
            <a:avLst/>
          </a:prstGeom>
        </p:spPr>
        <p:txBody>
          <a:bodyPr wrap="square">
            <a:spAutoFit/>
          </a:bodyPr>
          <a:lstStyle/>
          <a:p>
            <a:pPr algn="just"/>
            <a:r>
              <a:rPr lang="en-US" sz="2600" b="1" dirty="0">
                <a:latin typeface="Times New Roman" panose="02020603050405020304" pitchFamily="18" charset="0"/>
                <a:cs typeface="Times New Roman" panose="02020603050405020304" pitchFamily="18" charset="0"/>
              </a:rPr>
              <a:t>Material and Methods</a:t>
            </a:r>
          </a:p>
          <a:p>
            <a:pPr algn="just"/>
            <a:endParaRPr lang="en-US" sz="2600" i="1" dirty="0">
              <a:latin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Calibri" panose="020F0502020204030204" pitchFamily="34" charset="0"/>
              </a:rPr>
              <a:t>The </a:t>
            </a:r>
            <a:r>
              <a:rPr lang="en-US" sz="2600" dirty="0">
                <a:latin typeface="Times New Roman" panose="02020603050405020304" pitchFamily="18" charset="0"/>
                <a:cs typeface="Calibri" panose="020F0502020204030204" pitchFamily="34" charset="0"/>
              </a:rPr>
              <a:t>study was conducted in a group of 20 people aged 25-40 years. They were divided into two groups by a random method. The task of both groups was daily stretching of the flexors and extensors of the wrist for a period of two weeks - in the first </a:t>
            </a:r>
            <a:r>
              <a:rPr lang="en-US" sz="2600" dirty="0" smtClean="0">
                <a:latin typeface="Times New Roman" panose="02020603050405020304" pitchFamily="18" charset="0"/>
                <a:cs typeface="Calibri" panose="020F0502020204030204" pitchFamily="34" charset="0"/>
              </a:rPr>
              <a:t>group</a:t>
            </a:r>
            <a:r>
              <a:rPr lang="pl-PL" sz="2600" dirty="0" smtClean="0">
                <a:latin typeface="Times New Roman" panose="02020603050405020304" pitchFamily="18" charset="0"/>
                <a:cs typeface="Calibri" panose="020F0502020204030204" pitchFamily="34" charset="0"/>
              </a:rPr>
              <a:t> (RS)</a:t>
            </a:r>
            <a:r>
              <a:rPr lang="en-US" sz="2600" dirty="0" smtClean="0">
                <a:latin typeface="Times New Roman" panose="02020603050405020304" pitchFamily="18" charset="0"/>
                <a:cs typeface="Calibri" panose="020F0502020204030204" pitchFamily="34" charset="0"/>
              </a:rPr>
              <a:t> </a:t>
            </a:r>
            <a:r>
              <a:rPr lang="en-US" sz="2600" dirty="0">
                <a:latin typeface="Times New Roman" panose="02020603050405020304" pitchFamily="18" charset="0"/>
                <a:cs typeface="Calibri" panose="020F0502020204030204" pitchFamily="34" charset="0"/>
              </a:rPr>
              <a:t>performing static stretching, and in the </a:t>
            </a:r>
            <a:r>
              <a:rPr lang="en-US" sz="2600" dirty="0" smtClean="0">
                <a:latin typeface="Times New Roman" panose="02020603050405020304" pitchFamily="18" charset="0"/>
                <a:cs typeface="Calibri" panose="020F0502020204030204" pitchFamily="34" charset="0"/>
              </a:rPr>
              <a:t>second</a:t>
            </a:r>
            <a:r>
              <a:rPr lang="pl-PL" sz="2600" dirty="0" smtClean="0">
                <a:latin typeface="Times New Roman" panose="02020603050405020304" pitchFamily="18" charset="0"/>
                <a:cs typeface="Calibri" panose="020F0502020204030204" pitchFamily="34" charset="0"/>
              </a:rPr>
              <a:t> (PIR)</a:t>
            </a:r>
            <a:r>
              <a:rPr lang="en-US" sz="2600" dirty="0" smtClean="0">
                <a:latin typeface="Times New Roman" panose="02020603050405020304" pitchFamily="18" charset="0"/>
                <a:cs typeface="Calibri" panose="020F0502020204030204" pitchFamily="34" charset="0"/>
              </a:rPr>
              <a:t> </a:t>
            </a:r>
            <a:r>
              <a:rPr lang="en-US" sz="2600" dirty="0">
                <a:latin typeface="Times New Roman" panose="02020603050405020304" pitchFamily="18" charset="0"/>
                <a:cs typeface="Calibri" panose="020F0502020204030204" pitchFamily="34" charset="0"/>
              </a:rPr>
              <a:t>using post-isometric relaxation. The methods used in the study were a diagnostic survey created by author, measurements of range of motions (passive-PROM and active-AROM) and grip strength.</a:t>
            </a:r>
          </a:p>
          <a:p>
            <a:pPr algn="just"/>
            <a:endParaRPr lang="pl-PL" sz="2600" dirty="0">
              <a:latin typeface="Times New Roman" panose="02020603050405020304" pitchFamily="18" charset="0"/>
              <a:cs typeface="Calibri" panose="020F0502020204030204" pitchFamily="34" charset="0"/>
            </a:endParaRPr>
          </a:p>
          <a:p>
            <a:pPr algn="just"/>
            <a:endParaRPr lang="pl-PL" sz="2600" dirty="0">
              <a:latin typeface="Times New Roman" panose="02020603050405020304" pitchFamily="18" charset="0"/>
              <a:cs typeface="Calibri" panose="020F0502020204030204" pitchFamily="34" charset="0"/>
            </a:endParaRPr>
          </a:p>
          <a:p>
            <a:pPr algn="just"/>
            <a:r>
              <a:rPr lang="pl-PL" sz="2600" b="1" dirty="0" err="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Table</a:t>
            </a:r>
            <a:r>
              <a:rPr lang="en-GB" sz="26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GB" sz="26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r>
              <a:rPr lang="en-GB"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The level of difficulty in performing activities of daily living in both groups (before </a:t>
            </a:r>
            <a:r>
              <a:rPr lang="en-US" sz="26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vs</a:t>
            </a:r>
            <a:r>
              <a:rPr lang="en-US"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after)</a:t>
            </a:r>
            <a:endParaRPr lang="en-US" sz="2600" dirty="0">
              <a:latin typeface="Times New Roman" panose="02020603050405020304" pitchFamily="18" charset="0"/>
              <a:cs typeface="Calibri" panose="020F0502020204030204" pitchFamily="34" charset="0"/>
            </a:endParaRPr>
          </a:p>
        </p:txBody>
      </p:sp>
      <p:sp>
        <p:nvSpPr>
          <p:cNvPr id="33" name="Prostokąt 32">
            <a:extLst>
              <a:ext uri="{FF2B5EF4-FFF2-40B4-BE49-F238E27FC236}">
                <a16:creationId xmlns="" xmlns:a16="http://schemas.microsoft.com/office/drawing/2014/main" id="{EF39787D-51B4-4378-BD16-D60C20D6153A}"/>
              </a:ext>
            </a:extLst>
          </p:cNvPr>
          <p:cNvSpPr/>
          <p:nvPr/>
        </p:nvSpPr>
        <p:spPr>
          <a:xfrm>
            <a:off x="16066525" y="23420486"/>
            <a:ext cx="12375291" cy="7266669"/>
          </a:xfrm>
          <a:prstGeom prst="rect">
            <a:avLst/>
          </a:prstGeom>
        </p:spPr>
        <p:txBody>
          <a:bodyPr wrap="square">
            <a:spAutoFit/>
          </a:bodyPr>
          <a:lstStyle/>
          <a:p>
            <a:pPr algn="just">
              <a:lnSpc>
                <a:spcPct val="115000"/>
              </a:lnSpc>
              <a:spcBef>
                <a:spcPts val="600"/>
              </a:spcBef>
              <a:spcAft>
                <a:spcPts val="60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Subjects evaluated the degree of difficulty in performing everyday activities on a scale from 1 to 5, where 1 indicated no difficulties, 2 - slight difficulties in performing activities, 3 - moderate, 4 - severe and 5 - impossible to perform</a:t>
            </a:r>
            <a:r>
              <a:rPr lang="en-US" sz="2600" dirty="0" smtClean="0">
                <a:latin typeface="Times New Roman" panose="02020603050405020304" pitchFamily="18" charset="0"/>
                <a:ea typeface="Times New Roman" panose="02020603050405020304" pitchFamily="18" charset="0"/>
                <a:cs typeface="Calibri" panose="020F0502020204030204" pitchFamily="34" charset="0"/>
              </a:rPr>
              <a:t>.</a:t>
            </a:r>
            <a:endParaRPr lang="pl-PL" sz="2600" dirty="0" smtClean="0">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endParaRPr lang="en-US" sz="2600" dirty="0">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The conducted research shows that both the static stretching and post-isometric relaxation groups increased the PROM and AROM of flexion and extension of the wrist. </a:t>
            </a:r>
          </a:p>
          <a:p>
            <a:pPr algn="just">
              <a:lnSpc>
                <a:spcPct val="115000"/>
              </a:lnSpc>
              <a:spcBef>
                <a:spcPts val="600"/>
              </a:spcBef>
              <a:spcAft>
                <a:spcPts val="60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In the PIR group, a statistically significant increase in the strength of the cylindrical grip for both hands and the pinch grip for the right hand was observed. The greatest increase, on average by 2.4 kg, was achieved in the strength of the cylindrical grip of the right hand. The exact results are shown in Table 3.</a:t>
            </a:r>
          </a:p>
          <a:p>
            <a:pPr algn="just">
              <a:lnSpc>
                <a:spcPct val="115000"/>
              </a:lnSpc>
              <a:spcBef>
                <a:spcPts val="600"/>
              </a:spcBef>
              <a:spcAft>
                <a:spcPts val="60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In the measurement of grip strength in the RS group none of the results was statistically significant.</a:t>
            </a:r>
          </a:p>
          <a:p>
            <a:pPr algn="just">
              <a:lnSpc>
                <a:spcPct val="115000"/>
              </a:lnSpc>
              <a:spcBef>
                <a:spcPts val="600"/>
              </a:spcBef>
              <a:spcAft>
                <a:spcPts val="60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In both groups, a significant decrease in perceived pain was noted in the subjective overall assessment of pain (p &lt;0.05).</a:t>
            </a:r>
            <a:endParaRPr lang="en-US" sz="2600" dirty="0">
              <a:latin typeface="Times New Roman" panose="02020603050405020304" pitchFamily="18" charset="0"/>
              <a:ea typeface="Times New Roman" panose="02020603050405020304" pitchFamily="18" charset="0"/>
              <a:cs typeface="Calibri" panose="020F0502020204030204" pitchFamily="34" charset="0"/>
            </a:endParaRPr>
          </a:p>
        </p:txBody>
      </p:sp>
      <p:sp>
        <p:nvSpPr>
          <p:cNvPr id="34" name="Prostokąt 33">
            <a:extLst>
              <a:ext uri="{FF2B5EF4-FFF2-40B4-BE49-F238E27FC236}">
                <a16:creationId xmlns="" xmlns:a16="http://schemas.microsoft.com/office/drawing/2014/main" id="{C114B52E-4998-4BA8-A810-3C68622A7579}"/>
              </a:ext>
            </a:extLst>
          </p:cNvPr>
          <p:cNvSpPr/>
          <p:nvPr/>
        </p:nvSpPr>
        <p:spPr>
          <a:xfrm>
            <a:off x="1178451" y="30261246"/>
            <a:ext cx="12581616" cy="6949082"/>
          </a:xfrm>
          <a:prstGeom prst="rect">
            <a:avLst/>
          </a:prstGeom>
        </p:spPr>
        <p:txBody>
          <a:bodyPr wrap="square">
            <a:spAutoFit/>
          </a:bodyPr>
          <a:lstStyle/>
          <a:p>
            <a:pPr algn="just">
              <a:lnSpc>
                <a:spcPct val="115000"/>
              </a:lnSpc>
              <a:spcBef>
                <a:spcPts val="600"/>
              </a:spcBef>
              <a:spcAft>
                <a:spcPts val="60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Discussion and Conclusions</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 </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Studies conducted by Kay et al.2015 and </a:t>
            </a:r>
            <a:r>
              <a:rPr lang="en-US" sz="2600" dirty="0" err="1">
                <a:latin typeface="Times New Roman" panose="02020603050405020304" pitchFamily="18" charset="0"/>
                <a:ea typeface="Times New Roman" panose="02020603050405020304" pitchFamily="18" charset="0"/>
                <a:cs typeface="Calibri" panose="020F0502020204030204" pitchFamily="34" charset="0"/>
              </a:rPr>
              <a:t>Konrad</a:t>
            </a:r>
            <a:r>
              <a:rPr lang="en-US" sz="2600" dirty="0">
                <a:latin typeface="Times New Roman" panose="02020603050405020304" pitchFamily="18" charset="0"/>
                <a:ea typeface="Times New Roman" panose="02020603050405020304" pitchFamily="18" charset="0"/>
                <a:cs typeface="Calibri" panose="020F0502020204030204" pitchFamily="34" charset="0"/>
              </a:rPr>
              <a:t> et al. 2017 which compared stretching techniques on similar areas of the body, showed no significant difference for static stretching and </a:t>
            </a:r>
            <a:r>
              <a:rPr lang="en-US" sz="2600" dirty="0" err="1">
                <a:latin typeface="Times New Roman" panose="02020603050405020304" pitchFamily="18" charset="0"/>
                <a:ea typeface="Times New Roman" panose="02020603050405020304" pitchFamily="18" charset="0"/>
                <a:cs typeface="Calibri" panose="020F0502020204030204" pitchFamily="34" charset="0"/>
              </a:rPr>
              <a:t>pre-contraction</a:t>
            </a:r>
            <a:r>
              <a:rPr lang="en-US" sz="2600" dirty="0">
                <a:latin typeface="Times New Roman" panose="02020603050405020304" pitchFamily="18" charset="0"/>
                <a:ea typeface="Times New Roman" panose="02020603050405020304" pitchFamily="18" charset="0"/>
                <a:cs typeface="Calibri" panose="020F0502020204030204" pitchFamily="34" charset="0"/>
              </a:rPr>
              <a:t> stretches. In turn, </a:t>
            </a:r>
            <a:r>
              <a:rPr lang="en-US" sz="2600" dirty="0" err="1">
                <a:latin typeface="Times New Roman" panose="02020603050405020304" pitchFamily="18" charset="0"/>
                <a:ea typeface="Times New Roman" panose="02020603050405020304" pitchFamily="18" charset="0"/>
                <a:cs typeface="Calibri" panose="020F0502020204030204" pitchFamily="34" charset="0"/>
              </a:rPr>
              <a:t>Fasen</a:t>
            </a:r>
            <a:r>
              <a:rPr lang="en-US" sz="2600" dirty="0">
                <a:latin typeface="Times New Roman" panose="02020603050405020304" pitchFamily="18" charset="0"/>
                <a:ea typeface="Times New Roman" panose="02020603050405020304" pitchFamily="18" charset="0"/>
                <a:cs typeface="Calibri" panose="020F0502020204030204" pitchFamily="34" charset="0"/>
              </a:rPr>
              <a:t> et al.2009, O’Hara et al. 2011, </a:t>
            </a:r>
            <a:r>
              <a:rPr lang="en-US" sz="2600" dirty="0" err="1">
                <a:latin typeface="Times New Roman" panose="02020603050405020304" pitchFamily="18" charset="0"/>
                <a:ea typeface="Times New Roman" panose="02020603050405020304" pitchFamily="18" charset="0"/>
                <a:cs typeface="Calibri" panose="020F0502020204030204" pitchFamily="34" charset="0"/>
              </a:rPr>
              <a:t>Birci</a:t>
            </a:r>
            <a:r>
              <a:rPr lang="en-US" sz="2600" dirty="0">
                <a:latin typeface="Times New Roman" panose="02020603050405020304" pitchFamily="18" charset="0"/>
                <a:ea typeface="Times New Roman" panose="02020603050405020304" pitchFamily="18" charset="0"/>
                <a:cs typeface="Calibri" panose="020F0502020204030204" pitchFamily="34" charset="0"/>
              </a:rPr>
              <a:t> et al 2019 confirm the greater effectiveness of stretching based on </a:t>
            </a:r>
            <a:r>
              <a:rPr lang="en-US" sz="2600" dirty="0" err="1">
                <a:latin typeface="Times New Roman" panose="02020603050405020304" pitchFamily="18" charset="0"/>
                <a:ea typeface="Times New Roman" panose="02020603050405020304" pitchFamily="18" charset="0"/>
                <a:cs typeface="Calibri" panose="020F0502020204030204" pitchFamily="34" charset="0"/>
              </a:rPr>
              <a:t>pre-contraction</a:t>
            </a:r>
            <a:r>
              <a:rPr lang="en-US" sz="2600" dirty="0">
                <a:latin typeface="Times New Roman" panose="02020603050405020304" pitchFamily="18" charset="0"/>
                <a:ea typeface="Times New Roman" panose="02020603050405020304" pitchFamily="18" charset="0"/>
                <a:cs typeface="Calibri" panose="020F0502020204030204" pitchFamily="34" charset="0"/>
              </a:rPr>
              <a:t> stretches as compared to static stretching in terms of functioning and pain.</a:t>
            </a: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The obtained results cannot unequivocally confirm the research of other authors. Despite the fact that in the group of post-isometric relaxation, better, statistically significant results were obtained in increasing the grip strength compared to the group of static stretching and improvement in the greater number of activities performed in everyday life, taking into account the overall results, one cannot clearly state the superiority of one technique over the other.</a:t>
            </a: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Both techniques significantly improve the range of motion and reduce the feeling of pain.</a:t>
            </a:r>
            <a:r>
              <a:rPr lang="pl-PL" sz="2600" dirty="0" smtClean="0">
                <a:latin typeface="Times New Roman" panose="02020603050405020304" pitchFamily="18" charset="0"/>
                <a:ea typeface="Times New Roman" panose="02020603050405020304" pitchFamily="18" charset="0"/>
                <a:cs typeface="Calibri" panose="020F0502020204030204" pitchFamily="34" charset="0"/>
              </a:rPr>
              <a:t/>
            </a:r>
            <a:br>
              <a:rPr lang="pl-PL" sz="2600" dirty="0" smtClean="0">
                <a:latin typeface="Times New Roman" panose="02020603050405020304" pitchFamily="18" charset="0"/>
                <a:ea typeface="Times New Roman" panose="02020603050405020304" pitchFamily="18" charset="0"/>
                <a:cs typeface="Calibri" panose="020F0502020204030204" pitchFamily="34" charset="0"/>
              </a:rPr>
            </a:br>
            <a:endParaRPr lang="pl-PL" sz="2600" dirty="0"/>
          </a:p>
        </p:txBody>
      </p:sp>
      <p:sp>
        <p:nvSpPr>
          <p:cNvPr id="35" name="Prostokąt 34">
            <a:extLst>
              <a:ext uri="{FF2B5EF4-FFF2-40B4-BE49-F238E27FC236}">
                <a16:creationId xmlns="" xmlns:a16="http://schemas.microsoft.com/office/drawing/2014/main" id="{1DAE0964-58C3-4B82-AD07-30351BA793F5}"/>
              </a:ext>
            </a:extLst>
          </p:cNvPr>
          <p:cNvSpPr/>
          <p:nvPr/>
        </p:nvSpPr>
        <p:spPr>
          <a:xfrm>
            <a:off x="14345309" y="34679797"/>
            <a:ext cx="15138400" cy="6135013"/>
          </a:xfrm>
          <a:prstGeom prst="rect">
            <a:avLst/>
          </a:prstGeom>
        </p:spPr>
        <p:txBody>
          <a:bodyPr>
            <a:spAutoFit/>
          </a:bodyPr>
          <a:lstStyle/>
          <a:p>
            <a:pPr>
              <a:lnSpc>
                <a:spcPts val="1100"/>
              </a:lnSpc>
              <a:spcBef>
                <a:spcPts val="2400"/>
              </a:spcBef>
              <a:spcAft>
                <a:spcPts val="1000"/>
              </a:spcAft>
            </a:pPr>
            <a:r>
              <a:rPr lang="en-US" sz="2600" b="1" dirty="0">
                <a:latin typeface="Times New Roman" panose="02020603050405020304" pitchFamily="18" charset="0"/>
                <a:ea typeface="SimSun" panose="02010600030101010101" pitchFamily="2" charset="-122"/>
              </a:rPr>
              <a:t>References</a:t>
            </a:r>
            <a:r>
              <a:rPr lang="en-US" sz="2600" dirty="0">
                <a:latin typeface="Times New Roman" panose="02020603050405020304" pitchFamily="18" charset="0"/>
                <a:ea typeface="SimSun" panose="02010600030101010101" pitchFamily="2" charset="-122"/>
              </a:rPr>
              <a:t> </a:t>
            </a:r>
            <a:endParaRPr lang="pl-PL" sz="2600" dirty="0">
              <a:latin typeface="Times New Roman" panose="02020603050405020304" pitchFamily="18" charset="0"/>
              <a:ea typeface="SimSun" panose="02010600030101010101" pitchFamily="2" charset="-122"/>
            </a:endParaRPr>
          </a:p>
          <a:p>
            <a:pPr marL="342900" lvl="0" indent="-342900" algn="just">
              <a:lnSpc>
                <a:spcPct val="115000"/>
              </a:lnSpc>
              <a:spcAft>
                <a:spcPts val="1000"/>
              </a:spcAft>
              <a:buFont typeface="+mj-lt"/>
              <a:buAutoNum type="arabicPeriod"/>
            </a:pPr>
            <a:r>
              <a:rPr lang="en-US" sz="2400" dirty="0" smtClean="0">
                <a:latin typeface="Times New Roman" panose="02020603050405020304" pitchFamily="18" charset="0"/>
                <a:ea typeface="Times New Roman" panose="02020603050405020304" pitchFamily="18" charset="0"/>
                <a:cs typeface="Calibri" panose="020F0502020204030204" pitchFamily="34" charset="0"/>
              </a:rPr>
              <a:t>Key </a:t>
            </a:r>
            <a:r>
              <a:rPr lang="en-US" sz="2400" dirty="0">
                <a:latin typeface="Times New Roman" panose="02020603050405020304" pitchFamily="18" charset="0"/>
                <a:ea typeface="Times New Roman" panose="02020603050405020304" pitchFamily="18" charset="0"/>
                <a:cs typeface="Calibri" panose="020F0502020204030204" pitchFamily="34" charset="0"/>
              </a:rPr>
              <a:t>AD, Husbands-Beasley J, </a:t>
            </a:r>
            <a:r>
              <a:rPr lang="en-US" sz="2400" dirty="0" err="1">
                <a:latin typeface="Times New Roman" panose="02020603050405020304" pitchFamily="18" charset="0"/>
                <a:ea typeface="Times New Roman" panose="02020603050405020304" pitchFamily="18" charset="0"/>
                <a:cs typeface="Calibri" panose="020F0502020204030204" pitchFamily="34" charset="0"/>
              </a:rPr>
              <a:t>Blazevich</a:t>
            </a:r>
            <a:r>
              <a:rPr lang="en-US" sz="2400" dirty="0">
                <a:latin typeface="Times New Roman" panose="02020603050405020304" pitchFamily="18" charset="0"/>
                <a:ea typeface="Times New Roman" panose="02020603050405020304" pitchFamily="18" charset="0"/>
                <a:cs typeface="Calibri" panose="020F0502020204030204" pitchFamily="34" charset="0"/>
              </a:rPr>
              <a:t> AJ. Effects of Contract-Relax, Static Stretching, and Isometric Contractions on Muscle-Tendon Mechanics. Med </a:t>
            </a:r>
            <a:r>
              <a:rPr lang="en-US" sz="2400" dirty="0" err="1">
                <a:latin typeface="Times New Roman" panose="02020603050405020304" pitchFamily="18" charset="0"/>
                <a:ea typeface="Times New Roman" panose="02020603050405020304" pitchFamily="18" charset="0"/>
                <a:cs typeface="Calibri" panose="020F0502020204030204" pitchFamily="34" charset="0"/>
              </a:rPr>
              <a:t>Sci</a:t>
            </a:r>
            <a:r>
              <a:rPr lang="en-US" sz="2400" dirty="0">
                <a:latin typeface="Times New Roman" panose="02020603050405020304" pitchFamily="18" charset="0"/>
                <a:ea typeface="Times New Roman" panose="02020603050405020304" pitchFamily="18" charset="0"/>
                <a:cs typeface="Calibri" panose="020F0502020204030204" pitchFamily="34" charset="0"/>
              </a:rPr>
              <a:t> Sports </a:t>
            </a:r>
            <a:r>
              <a:rPr lang="en-US" sz="2400" dirty="0" err="1">
                <a:latin typeface="Times New Roman" panose="02020603050405020304" pitchFamily="18" charset="0"/>
                <a:ea typeface="Times New Roman" panose="02020603050405020304" pitchFamily="18" charset="0"/>
                <a:cs typeface="Calibri" panose="020F0502020204030204" pitchFamily="34" charset="0"/>
              </a:rPr>
              <a:t>Exerc</a:t>
            </a:r>
            <a:r>
              <a:rPr lang="en-US" sz="2400" dirty="0">
                <a:latin typeface="Times New Roman" panose="02020603050405020304" pitchFamily="18" charset="0"/>
                <a:ea typeface="Times New Roman" panose="02020603050405020304" pitchFamily="18" charset="0"/>
                <a:cs typeface="Calibri" panose="020F0502020204030204" pitchFamily="34" charset="0"/>
              </a:rPr>
              <a:t>. 2015; 47(10):2181-90 analysis. </a:t>
            </a:r>
            <a:r>
              <a:rPr lang="en-US" sz="2400" dirty="0" err="1">
                <a:latin typeface="Times New Roman" panose="02020603050405020304" pitchFamily="18" charset="0"/>
                <a:ea typeface="Times New Roman" panose="02020603050405020304" pitchFamily="18" charset="0"/>
                <a:cs typeface="Calibri" panose="020F0502020204030204" pitchFamily="34" charset="0"/>
              </a:rPr>
              <a:t>Clin</a:t>
            </a:r>
            <a:r>
              <a:rPr lang="en-US" sz="2400" dirty="0">
                <a:latin typeface="Times New Roman" panose="02020603050405020304" pitchFamily="18" charset="0"/>
                <a:ea typeface="Times New Roman" panose="02020603050405020304" pitchFamily="18" charset="0"/>
                <a:cs typeface="Calibri" panose="020F0502020204030204" pitchFamily="34" charset="0"/>
              </a:rPr>
              <a:t> </a:t>
            </a:r>
            <a:r>
              <a:rPr lang="en-US" sz="2400" dirty="0" err="1">
                <a:latin typeface="Times New Roman" panose="02020603050405020304" pitchFamily="18" charset="0"/>
                <a:ea typeface="Times New Roman" panose="02020603050405020304" pitchFamily="18" charset="0"/>
                <a:cs typeface="Calibri" panose="020F0502020204030204" pitchFamily="34" charset="0"/>
              </a:rPr>
              <a:t>Eeg</a:t>
            </a:r>
            <a:r>
              <a:rPr lang="en-US" sz="2400" dirty="0">
                <a:latin typeface="Times New Roman" panose="02020603050405020304" pitchFamily="18" charset="0"/>
                <a:ea typeface="Times New Roman" panose="02020603050405020304" pitchFamily="18" charset="0"/>
                <a:cs typeface="Calibri" panose="020F0502020204030204" pitchFamily="34" charset="0"/>
              </a:rPr>
              <a:t> </a:t>
            </a:r>
            <a:r>
              <a:rPr lang="en-US" sz="2400" dirty="0" err="1">
                <a:latin typeface="Times New Roman" panose="02020603050405020304" pitchFamily="18" charset="0"/>
                <a:ea typeface="Times New Roman" panose="02020603050405020304" pitchFamily="18" charset="0"/>
                <a:cs typeface="Calibri" panose="020F0502020204030204" pitchFamily="34" charset="0"/>
              </a:rPr>
              <a:t>Neurosci</a:t>
            </a:r>
            <a:r>
              <a:rPr lang="en-US" sz="2400" dirty="0">
                <a:latin typeface="Times New Roman" panose="02020603050405020304" pitchFamily="18" charset="0"/>
                <a:ea typeface="Times New Roman" panose="02020603050405020304" pitchFamily="18" charset="0"/>
                <a:cs typeface="Calibri" panose="020F0502020204030204" pitchFamily="34" charset="0"/>
              </a:rPr>
              <a:t>, 40: 180–189</a:t>
            </a:r>
          </a:p>
          <a:p>
            <a:pPr marL="342900" lvl="0" indent="-342900" algn="just">
              <a:lnSpc>
                <a:spcPct val="115000"/>
              </a:lnSpc>
              <a:spcAft>
                <a:spcPts val="1000"/>
              </a:spcAft>
              <a:buFont typeface="+mj-lt"/>
              <a:buAutoNum type="arabicPeriod"/>
            </a:pPr>
            <a:r>
              <a:rPr lang="en-US" sz="2400" dirty="0" err="1" smtClean="0">
                <a:latin typeface="Times New Roman" panose="02020603050405020304" pitchFamily="18" charset="0"/>
                <a:ea typeface="Times New Roman" panose="02020603050405020304" pitchFamily="18" charset="0"/>
                <a:cs typeface="Calibri" panose="020F0502020204030204" pitchFamily="34" charset="0"/>
              </a:rPr>
              <a:t>Konrad</a:t>
            </a:r>
            <a:r>
              <a:rPr lang="en-US" sz="2400" dirty="0">
                <a:latin typeface="Times New Roman" panose="02020603050405020304" pitchFamily="18" charset="0"/>
                <a:ea typeface="Times New Roman" panose="02020603050405020304" pitchFamily="18" charset="0"/>
                <a:cs typeface="Calibri" panose="020F0502020204030204" pitchFamily="34" charset="0"/>
              </a:rPr>
              <a:t>, </a:t>
            </a:r>
            <a:r>
              <a:rPr lang="en-US" sz="2400" dirty="0" err="1">
                <a:latin typeface="Times New Roman" panose="02020603050405020304" pitchFamily="18" charset="0"/>
                <a:ea typeface="Times New Roman" panose="02020603050405020304" pitchFamily="18" charset="0"/>
                <a:cs typeface="Calibri" panose="020F0502020204030204" pitchFamily="34" charset="0"/>
              </a:rPr>
              <a:t>Stafilifis</a:t>
            </a:r>
            <a:r>
              <a:rPr lang="en-US" sz="2400" dirty="0">
                <a:latin typeface="Times New Roman" panose="02020603050405020304" pitchFamily="18" charset="0"/>
                <a:ea typeface="Times New Roman" panose="02020603050405020304" pitchFamily="18" charset="0"/>
                <a:cs typeface="Calibri" panose="020F0502020204030204" pitchFamily="34" charset="0"/>
              </a:rPr>
              <a:t> S, </a:t>
            </a:r>
            <a:r>
              <a:rPr lang="en-US" sz="2400" dirty="0" err="1">
                <a:latin typeface="Times New Roman" panose="02020603050405020304" pitchFamily="18" charset="0"/>
                <a:ea typeface="Times New Roman" panose="02020603050405020304" pitchFamily="18" charset="0"/>
                <a:cs typeface="Calibri" panose="020F0502020204030204" pitchFamily="34" charset="0"/>
              </a:rPr>
              <a:t>Tilp</a:t>
            </a:r>
            <a:r>
              <a:rPr lang="en-US" sz="2400" dirty="0">
                <a:latin typeface="Times New Roman" panose="02020603050405020304" pitchFamily="18" charset="0"/>
                <a:ea typeface="Times New Roman" panose="02020603050405020304" pitchFamily="18" charset="0"/>
                <a:cs typeface="Calibri" panose="020F0502020204030204" pitchFamily="34" charset="0"/>
              </a:rPr>
              <a:t> M. Effects of acute static, ballistic, and PNF stretching exercise on the muscle and tendon tissue properties. </a:t>
            </a:r>
            <a:r>
              <a:rPr lang="en-US" sz="2400" dirty="0" err="1">
                <a:latin typeface="Times New Roman" panose="02020603050405020304" pitchFamily="18" charset="0"/>
                <a:ea typeface="Times New Roman" panose="02020603050405020304" pitchFamily="18" charset="0"/>
                <a:cs typeface="Calibri" panose="020F0502020204030204" pitchFamily="34" charset="0"/>
              </a:rPr>
              <a:t>Scand</a:t>
            </a:r>
            <a:r>
              <a:rPr lang="en-US" sz="2400" dirty="0">
                <a:latin typeface="Times New Roman" panose="02020603050405020304" pitchFamily="18" charset="0"/>
                <a:ea typeface="Times New Roman" panose="02020603050405020304" pitchFamily="18" charset="0"/>
                <a:cs typeface="Calibri" panose="020F0502020204030204" pitchFamily="34" charset="0"/>
              </a:rPr>
              <a:t> J Med </a:t>
            </a:r>
            <a:r>
              <a:rPr lang="en-US" sz="2400" dirty="0" err="1">
                <a:latin typeface="Times New Roman" panose="02020603050405020304" pitchFamily="18" charset="0"/>
                <a:ea typeface="Times New Roman" panose="02020603050405020304" pitchFamily="18" charset="0"/>
                <a:cs typeface="Calibri" panose="020F0502020204030204" pitchFamily="34" charset="0"/>
              </a:rPr>
              <a:t>Sci</a:t>
            </a:r>
            <a:r>
              <a:rPr lang="en-US" sz="2400" dirty="0">
                <a:latin typeface="Times New Roman" panose="02020603050405020304" pitchFamily="18" charset="0"/>
                <a:ea typeface="Times New Roman" panose="02020603050405020304" pitchFamily="18" charset="0"/>
                <a:cs typeface="Calibri" panose="020F0502020204030204" pitchFamily="34" charset="0"/>
              </a:rPr>
              <a:t> Sports. 2017; 27(10)</a:t>
            </a:r>
          </a:p>
          <a:p>
            <a:pPr marL="342900" lvl="0" indent="-342900" algn="just">
              <a:lnSpc>
                <a:spcPct val="115000"/>
              </a:lnSpc>
              <a:spcAft>
                <a:spcPts val="1000"/>
              </a:spcAft>
              <a:buFont typeface="+mj-lt"/>
              <a:buAutoNum type="arabicPeriod"/>
            </a:pPr>
            <a:r>
              <a:rPr lang="en-US" sz="2400" dirty="0" err="1" smtClean="0">
                <a:latin typeface="Times New Roman" panose="02020603050405020304" pitchFamily="18" charset="0"/>
                <a:ea typeface="Times New Roman" panose="02020603050405020304" pitchFamily="18" charset="0"/>
                <a:cs typeface="Calibri" panose="020F0502020204030204" pitchFamily="34" charset="0"/>
              </a:rPr>
              <a:t>Fasen</a:t>
            </a:r>
            <a:r>
              <a:rPr lang="en-US" sz="2400" dirty="0" smtClean="0">
                <a:latin typeface="Times New Roman" panose="02020603050405020304" pitchFamily="18" charset="0"/>
                <a:ea typeface="Times New Roman" panose="02020603050405020304" pitchFamily="18" charset="0"/>
                <a:cs typeface="Calibri" panose="020F0502020204030204" pitchFamily="34" charset="0"/>
              </a:rPr>
              <a:t> </a:t>
            </a:r>
            <a:r>
              <a:rPr lang="en-US" sz="2400" dirty="0">
                <a:latin typeface="Times New Roman" panose="02020603050405020304" pitchFamily="18" charset="0"/>
                <a:ea typeface="Times New Roman" panose="02020603050405020304" pitchFamily="18" charset="0"/>
                <a:cs typeface="Calibri" panose="020F0502020204030204" pitchFamily="34" charset="0"/>
              </a:rPr>
              <a:t>JM, O'Connor AM, Schwartz SL et al. A randomized controlled trial of hamstring stretching: comparison of four techniques. J. Strength and Cond. Res. 2009; 23(2):660–667 </a:t>
            </a:r>
          </a:p>
          <a:p>
            <a:pPr marL="342900" lvl="0" indent="-342900" algn="just">
              <a:lnSpc>
                <a:spcPct val="115000"/>
              </a:lnSpc>
              <a:spcAft>
                <a:spcPts val="1000"/>
              </a:spcAft>
              <a:buFont typeface="+mj-lt"/>
              <a:buAutoNum type="arabicPeriod"/>
            </a:pPr>
            <a:r>
              <a:rPr lang="en-US" sz="2400" dirty="0" smtClean="0">
                <a:latin typeface="Times New Roman" panose="02020603050405020304" pitchFamily="18" charset="0"/>
                <a:ea typeface="Times New Roman" panose="02020603050405020304" pitchFamily="18" charset="0"/>
                <a:cs typeface="Calibri" panose="020F0502020204030204" pitchFamily="34" charset="0"/>
              </a:rPr>
              <a:t>O</a:t>
            </a:r>
            <a:r>
              <a:rPr lang="en-US" sz="2400" dirty="0">
                <a:latin typeface="Times New Roman" panose="02020603050405020304" pitchFamily="18" charset="0"/>
                <a:ea typeface="Times New Roman" panose="02020603050405020304" pitchFamily="18" charset="0"/>
                <a:cs typeface="Calibri" panose="020F0502020204030204" pitchFamily="34" charset="0"/>
              </a:rPr>
              <a:t>’ </a:t>
            </a:r>
            <a:r>
              <a:rPr lang="en-US" sz="2400" dirty="0" err="1">
                <a:latin typeface="Times New Roman" panose="02020603050405020304" pitchFamily="18" charset="0"/>
                <a:ea typeface="Times New Roman" panose="02020603050405020304" pitchFamily="18" charset="0"/>
                <a:cs typeface="Calibri" panose="020F0502020204030204" pitchFamily="34" charset="0"/>
              </a:rPr>
              <a:t>Hora</a:t>
            </a:r>
            <a:r>
              <a:rPr lang="en-US" sz="2400" dirty="0">
                <a:latin typeface="Times New Roman" panose="02020603050405020304" pitchFamily="18" charset="0"/>
                <a:ea typeface="Times New Roman" panose="02020603050405020304" pitchFamily="18" charset="0"/>
                <a:cs typeface="Calibri" panose="020F0502020204030204" pitchFamily="34" charset="0"/>
              </a:rPr>
              <a:t> J, Cartwright A, Wade CD et al. Efficacy of static stretching and proprioceptive neuromuscular facilitation stretch on hamstrings length after a single session. J. Strength and Cond. Res. 2011; 25;(6):1586-1591</a:t>
            </a:r>
          </a:p>
          <a:p>
            <a:pPr marL="342900" lvl="0" indent="-342900" algn="just">
              <a:lnSpc>
                <a:spcPct val="115000"/>
              </a:lnSpc>
              <a:spcAft>
                <a:spcPts val="1000"/>
              </a:spcAft>
              <a:buFont typeface="+mj-lt"/>
              <a:buAutoNum type="arabicPeriod"/>
            </a:pPr>
            <a:r>
              <a:rPr lang="en-US" sz="2400" dirty="0" err="1" smtClean="0">
                <a:latin typeface="Times New Roman" panose="02020603050405020304" pitchFamily="18" charset="0"/>
                <a:ea typeface="Times New Roman" panose="02020603050405020304" pitchFamily="18" charset="0"/>
                <a:cs typeface="Calibri" panose="020F0502020204030204" pitchFamily="34" charset="0"/>
              </a:rPr>
              <a:t>Birinci</a:t>
            </a:r>
            <a:r>
              <a:rPr lang="en-US" sz="2400" dirty="0" smtClean="0">
                <a:latin typeface="Times New Roman" panose="02020603050405020304" pitchFamily="18" charset="0"/>
                <a:ea typeface="Times New Roman" panose="02020603050405020304" pitchFamily="18" charset="0"/>
                <a:cs typeface="Calibri" panose="020F0502020204030204" pitchFamily="34" charset="0"/>
              </a:rPr>
              <a:t> </a:t>
            </a:r>
            <a:r>
              <a:rPr lang="en-US" sz="2400" dirty="0">
                <a:latin typeface="Times New Roman" panose="02020603050405020304" pitchFamily="18" charset="0"/>
                <a:ea typeface="Times New Roman" panose="02020603050405020304" pitchFamily="18" charset="0"/>
                <a:cs typeface="Calibri" panose="020F0502020204030204" pitchFamily="34" charset="0"/>
              </a:rPr>
              <a:t>T, </a:t>
            </a:r>
            <a:r>
              <a:rPr lang="en-US" sz="2400" dirty="0" err="1">
                <a:latin typeface="Times New Roman" panose="02020603050405020304" pitchFamily="18" charset="0"/>
                <a:ea typeface="Times New Roman" panose="02020603050405020304" pitchFamily="18" charset="0"/>
                <a:cs typeface="Calibri" panose="020F0502020204030204" pitchFamily="34" charset="0"/>
              </a:rPr>
              <a:t>Razak</a:t>
            </a:r>
            <a:r>
              <a:rPr lang="en-US" sz="2400" dirty="0">
                <a:latin typeface="Times New Roman" panose="02020603050405020304" pitchFamily="18" charset="0"/>
                <a:ea typeface="Times New Roman" panose="02020603050405020304" pitchFamily="18" charset="0"/>
                <a:cs typeface="Calibri" panose="020F0502020204030204" pitchFamily="34" charset="0"/>
              </a:rPr>
              <a:t> </a:t>
            </a:r>
            <a:r>
              <a:rPr lang="en-US" sz="2400" dirty="0" err="1">
                <a:latin typeface="Times New Roman" panose="02020603050405020304" pitchFamily="18" charset="0"/>
                <a:ea typeface="Times New Roman" panose="02020603050405020304" pitchFamily="18" charset="0"/>
                <a:cs typeface="Calibri" panose="020F0502020204030204" pitchFamily="34" charset="0"/>
              </a:rPr>
              <a:t>Ozdincler</a:t>
            </a:r>
            <a:r>
              <a:rPr lang="en-US" sz="2400" dirty="0">
                <a:latin typeface="Times New Roman" panose="02020603050405020304" pitchFamily="18" charset="0"/>
                <a:ea typeface="Times New Roman" panose="02020603050405020304" pitchFamily="18" charset="0"/>
                <a:cs typeface="Calibri" panose="020F0502020204030204" pitchFamily="34" charset="0"/>
              </a:rPr>
              <a:t> A, </a:t>
            </a:r>
            <a:r>
              <a:rPr lang="en-US" sz="2400" dirty="0" err="1">
                <a:latin typeface="Times New Roman" panose="02020603050405020304" pitchFamily="18" charset="0"/>
                <a:ea typeface="Times New Roman" panose="02020603050405020304" pitchFamily="18" charset="0"/>
                <a:cs typeface="Calibri" panose="020F0502020204030204" pitchFamily="34" charset="0"/>
              </a:rPr>
              <a:t>Altun</a:t>
            </a:r>
            <a:r>
              <a:rPr lang="en-US" sz="2400" dirty="0">
                <a:latin typeface="Times New Roman" panose="02020603050405020304" pitchFamily="18" charset="0"/>
                <a:ea typeface="Times New Roman" panose="02020603050405020304" pitchFamily="18" charset="0"/>
                <a:cs typeface="Calibri" panose="020F0502020204030204" pitchFamily="34" charset="0"/>
              </a:rPr>
              <a:t> S, </a:t>
            </a:r>
            <a:r>
              <a:rPr lang="en-US" sz="2400" dirty="0" err="1">
                <a:latin typeface="Times New Roman" panose="02020603050405020304" pitchFamily="18" charset="0"/>
                <a:ea typeface="Times New Roman" panose="02020603050405020304" pitchFamily="18" charset="0"/>
                <a:cs typeface="Calibri" panose="020F0502020204030204" pitchFamily="34" charset="0"/>
              </a:rPr>
              <a:t>Kurai</a:t>
            </a:r>
            <a:r>
              <a:rPr lang="en-US" sz="2400" dirty="0">
                <a:latin typeface="Times New Roman" panose="02020603050405020304" pitchFamily="18" charset="0"/>
                <a:ea typeface="Times New Roman" panose="02020603050405020304" pitchFamily="18" charset="0"/>
                <a:cs typeface="Calibri" panose="020F0502020204030204" pitchFamily="34" charset="0"/>
              </a:rPr>
              <a:t> C. A structured exercise </a:t>
            </a:r>
            <a:r>
              <a:rPr lang="en-US" sz="2400" dirty="0" err="1">
                <a:latin typeface="Times New Roman" panose="02020603050405020304" pitchFamily="18" charset="0"/>
                <a:ea typeface="Times New Roman" panose="02020603050405020304" pitchFamily="18" charset="0"/>
                <a:cs typeface="Calibri" panose="020F0502020204030204" pitchFamily="34" charset="0"/>
              </a:rPr>
              <a:t>programme</a:t>
            </a:r>
            <a:r>
              <a:rPr lang="en-US" sz="2400" dirty="0">
                <a:latin typeface="Times New Roman" panose="02020603050405020304" pitchFamily="18" charset="0"/>
                <a:ea typeface="Times New Roman" panose="02020603050405020304" pitchFamily="18" charset="0"/>
                <a:cs typeface="Calibri" panose="020F0502020204030204" pitchFamily="34" charset="0"/>
              </a:rPr>
              <a:t> combined with proprioceptive neuromuscular facilitation stretching or static stretching in posttraumatic stiffness of the elbow: a randomized controlled trial. </a:t>
            </a:r>
            <a:r>
              <a:rPr lang="en-US" sz="2400" dirty="0" err="1">
                <a:latin typeface="Times New Roman" panose="02020603050405020304" pitchFamily="18" charset="0"/>
                <a:ea typeface="Times New Roman" panose="02020603050405020304" pitchFamily="18" charset="0"/>
                <a:cs typeface="Calibri" panose="020F0502020204030204" pitchFamily="34" charset="0"/>
              </a:rPr>
              <a:t>Clin</a:t>
            </a:r>
            <a:r>
              <a:rPr lang="en-US" sz="2400" dirty="0">
                <a:latin typeface="Times New Roman" panose="02020603050405020304" pitchFamily="18" charset="0"/>
                <a:ea typeface="Times New Roman" panose="02020603050405020304" pitchFamily="18" charset="0"/>
                <a:cs typeface="Calibri" panose="020F0502020204030204" pitchFamily="34" charset="0"/>
              </a:rPr>
              <a:t> </a:t>
            </a:r>
            <a:r>
              <a:rPr lang="en-US" sz="2400" dirty="0" err="1">
                <a:latin typeface="Times New Roman" panose="02020603050405020304" pitchFamily="18" charset="0"/>
                <a:ea typeface="Times New Roman" panose="02020603050405020304" pitchFamily="18" charset="0"/>
                <a:cs typeface="Calibri" panose="020F0502020204030204" pitchFamily="34" charset="0"/>
              </a:rPr>
              <a:t>Rehabil</a:t>
            </a:r>
            <a:r>
              <a:rPr lang="en-US" sz="2400" dirty="0">
                <a:latin typeface="Times New Roman" panose="02020603050405020304" pitchFamily="18" charset="0"/>
                <a:ea typeface="Times New Roman" panose="02020603050405020304" pitchFamily="18" charset="0"/>
                <a:cs typeface="Calibri" panose="020F0502020204030204" pitchFamily="34" charset="0"/>
              </a:rPr>
              <a:t>. 2019; 33(2):241-252</a:t>
            </a:r>
          </a:p>
          <a:p>
            <a:pPr marL="342900" lvl="0" indent="-342900" algn="just">
              <a:lnSpc>
                <a:spcPct val="115000"/>
              </a:lnSpc>
              <a:spcAft>
                <a:spcPts val="1000"/>
              </a:spcAft>
              <a:buFont typeface="+mj-lt"/>
              <a:buAutoNum type="arabicPeriod"/>
            </a:pPr>
            <a:endParaRPr lang="pl-PL" sz="2600" b="1" dirty="0">
              <a:latin typeface="Times New Roman" panose="02020603050405020304" pitchFamily="18" charset="0"/>
              <a:ea typeface="SimSun" panose="02010600030101010101" pitchFamily="2" charset="-122"/>
            </a:endParaRPr>
          </a:p>
        </p:txBody>
      </p:sp>
      <p:graphicFrame>
        <p:nvGraphicFramePr>
          <p:cNvPr id="3" name="Tabela 2"/>
          <p:cNvGraphicFramePr>
            <a:graphicFrameLocks noGrp="1"/>
          </p:cNvGraphicFramePr>
          <p:nvPr>
            <p:extLst>
              <p:ext uri="{D42A27DB-BD31-4B8C-83A1-F6EECF244321}">
                <p14:modId xmlns:p14="http://schemas.microsoft.com/office/powerpoint/2010/main" val="125901494"/>
              </p:ext>
            </p:extLst>
          </p:nvPr>
        </p:nvGraphicFramePr>
        <p:xfrm>
          <a:off x="1282949" y="16007790"/>
          <a:ext cx="13352982" cy="8360680"/>
        </p:xfrm>
        <a:graphic>
          <a:graphicData uri="http://schemas.openxmlformats.org/drawingml/2006/table">
            <a:tbl>
              <a:tblPr firstRow="1" firstCol="1" bandRow="1"/>
              <a:tblGrid>
                <a:gridCol w="4450028"/>
                <a:gridCol w="4451477"/>
                <a:gridCol w="4451477"/>
              </a:tblGrid>
              <a:tr h="1045085">
                <a:tc>
                  <a:txBody>
                    <a:bodyPr/>
                    <a:lstStyle/>
                    <a:p>
                      <a:pPr>
                        <a:lnSpc>
                          <a:spcPct val="100000"/>
                        </a:lnSpc>
                        <a:spcBef>
                          <a:spcPts val="1400"/>
                        </a:spcBef>
                        <a:spcAft>
                          <a:spcPts val="0"/>
                        </a:spcAft>
                      </a:pP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0000"/>
                        </a:lnSpc>
                        <a:spcBef>
                          <a:spcPts val="1400"/>
                        </a:spcBef>
                        <a:spcAft>
                          <a:spcPts val="0"/>
                        </a:spcAft>
                      </a:pPr>
                      <a:r>
                        <a:rPr lang="pl-PL" sz="2800" dirty="0" smtClean="0">
                          <a:effectLst/>
                          <a:latin typeface="Times New Roman"/>
                          <a:ea typeface="Times New Roman"/>
                          <a:cs typeface="Calibri"/>
                        </a:rPr>
                        <a:t>p</a:t>
                      </a: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nSpc>
                          <a:spcPct val="100000"/>
                        </a:lnSpc>
                        <a:spcBef>
                          <a:spcPts val="1400"/>
                        </a:spcBef>
                        <a:spcAft>
                          <a:spcPts val="0"/>
                        </a:spcAft>
                      </a:pP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5085">
                <a:tc>
                  <a:txBody>
                    <a:bodyPr/>
                    <a:lstStyle/>
                    <a:p>
                      <a:pPr>
                        <a:lnSpc>
                          <a:spcPct val="100000"/>
                        </a:lnSpc>
                        <a:spcBef>
                          <a:spcPts val="1400"/>
                        </a:spcBef>
                        <a:spcAft>
                          <a:spcPts val="0"/>
                        </a:spcAft>
                      </a:pPr>
                      <a:r>
                        <a:rPr lang="pl-PL" sz="2800" b="1" dirty="0">
                          <a:effectLst/>
                          <a:latin typeface="Times New Roman"/>
                          <a:ea typeface="Times New Roman"/>
                          <a:cs typeface="Times New Roman"/>
                        </a:rPr>
                        <a:t>Time of the </a:t>
                      </a:r>
                      <a:r>
                        <a:rPr lang="pl-PL" sz="2800" b="1" dirty="0" err="1">
                          <a:effectLst/>
                          <a:latin typeface="Times New Roman"/>
                          <a:ea typeface="Times New Roman"/>
                          <a:cs typeface="Times New Roman"/>
                        </a:rPr>
                        <a:t>day</a:t>
                      </a: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b="1">
                          <a:effectLst/>
                          <a:latin typeface="Times New Roman"/>
                          <a:ea typeface="Times New Roman"/>
                          <a:cs typeface="Times New Roman"/>
                        </a:rPr>
                        <a:t>RS (before vs after)</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b="1">
                          <a:effectLst/>
                          <a:latin typeface="Times New Roman"/>
                          <a:ea typeface="Times New Roman"/>
                          <a:cs typeface="Times New Roman"/>
                        </a:rPr>
                        <a:t>PIR (before vs after)</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5085">
                <a:tc>
                  <a:txBody>
                    <a:bodyPr/>
                    <a:lstStyle/>
                    <a:p>
                      <a:pPr>
                        <a:lnSpc>
                          <a:spcPct val="100000"/>
                        </a:lnSpc>
                        <a:spcBef>
                          <a:spcPts val="1400"/>
                        </a:spcBef>
                        <a:spcAft>
                          <a:spcPts val="0"/>
                        </a:spcAft>
                      </a:pPr>
                      <a:r>
                        <a:rPr lang="pl-PL" sz="2800">
                          <a:effectLst/>
                          <a:latin typeface="Times New Roman"/>
                          <a:ea typeface="Times New Roman"/>
                          <a:cs typeface="Times New Roman"/>
                        </a:rPr>
                        <a:t>At night</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dirty="0">
                          <a:effectLst/>
                          <a:latin typeface="Times New Roman"/>
                          <a:ea typeface="Times New Roman"/>
                          <a:cs typeface="Times New Roman"/>
                        </a:rPr>
                        <a:t>0,10881</a:t>
                      </a: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dirty="0">
                          <a:solidFill>
                            <a:srgbClr val="FF0000"/>
                          </a:solidFill>
                          <a:effectLst/>
                          <a:latin typeface="Times New Roman"/>
                          <a:ea typeface="Times New Roman"/>
                          <a:cs typeface="Times New Roman"/>
                        </a:rPr>
                        <a:t>0,02771</a:t>
                      </a: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5085">
                <a:tc>
                  <a:txBody>
                    <a:bodyPr/>
                    <a:lstStyle/>
                    <a:p>
                      <a:pPr>
                        <a:lnSpc>
                          <a:spcPct val="100000"/>
                        </a:lnSpc>
                        <a:spcBef>
                          <a:spcPts val="1400"/>
                        </a:spcBef>
                        <a:spcAft>
                          <a:spcPts val="0"/>
                        </a:spcAft>
                      </a:pPr>
                      <a:r>
                        <a:rPr lang="pl-PL" sz="2800" dirty="0" err="1">
                          <a:effectLst/>
                          <a:latin typeface="Times New Roman"/>
                          <a:ea typeface="Times New Roman"/>
                          <a:cs typeface="Times New Roman"/>
                        </a:rPr>
                        <a:t>While</a:t>
                      </a:r>
                      <a:r>
                        <a:rPr lang="pl-PL" sz="2800" dirty="0">
                          <a:effectLst/>
                          <a:latin typeface="Times New Roman"/>
                          <a:ea typeface="Times New Roman"/>
                          <a:cs typeface="Times New Roman"/>
                        </a:rPr>
                        <a:t> </a:t>
                      </a:r>
                      <a:r>
                        <a:rPr lang="pl-PL" sz="2800" dirty="0" err="1">
                          <a:effectLst/>
                          <a:latin typeface="Times New Roman"/>
                          <a:ea typeface="Times New Roman"/>
                          <a:cs typeface="Times New Roman"/>
                        </a:rPr>
                        <a:t>resting</a:t>
                      </a: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a:solidFill>
                            <a:srgbClr val="FF0000"/>
                          </a:solidFill>
                          <a:effectLst/>
                          <a:latin typeface="Times New Roman"/>
                          <a:ea typeface="Times New Roman"/>
                          <a:cs typeface="Times New Roman"/>
                        </a:rPr>
                        <a:t>0,02771</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a:solidFill>
                            <a:srgbClr val="FF0000"/>
                          </a:solidFill>
                          <a:effectLst/>
                          <a:latin typeface="Times New Roman"/>
                          <a:ea typeface="Times New Roman"/>
                          <a:cs typeface="Times New Roman"/>
                        </a:rPr>
                        <a:t>0,04312</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5085">
                <a:tc>
                  <a:txBody>
                    <a:bodyPr/>
                    <a:lstStyle/>
                    <a:p>
                      <a:pPr>
                        <a:lnSpc>
                          <a:spcPct val="100000"/>
                        </a:lnSpc>
                        <a:spcBef>
                          <a:spcPts val="1400"/>
                        </a:spcBef>
                        <a:spcAft>
                          <a:spcPts val="0"/>
                        </a:spcAft>
                      </a:pPr>
                      <a:r>
                        <a:rPr lang="pl-PL" sz="2800">
                          <a:effectLst/>
                          <a:latin typeface="Times New Roman"/>
                          <a:ea typeface="Times New Roman"/>
                          <a:cs typeface="Times New Roman"/>
                        </a:rPr>
                        <a:t>In the morning</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a:solidFill>
                            <a:srgbClr val="FF0000"/>
                          </a:solidFill>
                          <a:effectLst/>
                          <a:latin typeface="Times New Roman"/>
                          <a:ea typeface="Times New Roman"/>
                          <a:cs typeface="Times New Roman"/>
                        </a:rPr>
                        <a:t>0,04312</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a:solidFill>
                            <a:srgbClr val="FF0000"/>
                          </a:solidFill>
                          <a:effectLst/>
                          <a:latin typeface="Times New Roman"/>
                          <a:ea typeface="Times New Roman"/>
                          <a:cs typeface="Times New Roman"/>
                        </a:rPr>
                        <a:t>0,04312</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5085">
                <a:tc>
                  <a:txBody>
                    <a:bodyPr/>
                    <a:lstStyle/>
                    <a:p>
                      <a:pPr>
                        <a:lnSpc>
                          <a:spcPct val="100000"/>
                        </a:lnSpc>
                        <a:spcBef>
                          <a:spcPts val="1400"/>
                        </a:spcBef>
                        <a:spcAft>
                          <a:spcPts val="0"/>
                        </a:spcAft>
                      </a:pPr>
                      <a:r>
                        <a:rPr lang="pl-PL" sz="2800">
                          <a:effectLst/>
                          <a:latin typeface="Times New Roman"/>
                          <a:ea typeface="Times New Roman"/>
                          <a:cs typeface="Times New Roman"/>
                        </a:rPr>
                        <a:t>During work</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a:solidFill>
                            <a:srgbClr val="FF0000"/>
                          </a:solidFill>
                          <a:effectLst/>
                          <a:latin typeface="Times New Roman"/>
                          <a:ea typeface="Times New Roman"/>
                          <a:cs typeface="Times New Roman"/>
                        </a:rPr>
                        <a:t>0,01172</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a:solidFill>
                            <a:srgbClr val="FF0000"/>
                          </a:solidFill>
                          <a:effectLst/>
                          <a:latin typeface="Times New Roman"/>
                          <a:ea typeface="Times New Roman"/>
                          <a:cs typeface="Times New Roman"/>
                        </a:rPr>
                        <a:t>0,02771</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5085">
                <a:tc>
                  <a:txBody>
                    <a:bodyPr/>
                    <a:lstStyle/>
                    <a:p>
                      <a:pPr>
                        <a:lnSpc>
                          <a:spcPct val="100000"/>
                        </a:lnSpc>
                        <a:spcBef>
                          <a:spcPts val="1400"/>
                        </a:spcBef>
                        <a:spcAft>
                          <a:spcPts val="0"/>
                        </a:spcAft>
                      </a:pPr>
                      <a:r>
                        <a:rPr lang="pl-PL" sz="2800">
                          <a:effectLst/>
                          <a:latin typeface="Times New Roman"/>
                          <a:ea typeface="Times New Roman"/>
                          <a:cs typeface="Times New Roman"/>
                        </a:rPr>
                        <a:t>Right after work</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a:effectLst/>
                          <a:latin typeface="Times New Roman"/>
                          <a:ea typeface="Times New Roman"/>
                          <a:cs typeface="Times New Roman"/>
                        </a:rPr>
                        <a:t>0,10881</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a:solidFill>
                            <a:srgbClr val="FF0000"/>
                          </a:solidFill>
                          <a:effectLst/>
                          <a:latin typeface="Times New Roman"/>
                          <a:ea typeface="Times New Roman"/>
                          <a:cs typeface="Times New Roman"/>
                        </a:rPr>
                        <a:t>0,01796</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5085">
                <a:tc>
                  <a:txBody>
                    <a:bodyPr/>
                    <a:lstStyle/>
                    <a:p>
                      <a:pPr>
                        <a:lnSpc>
                          <a:spcPct val="100000"/>
                        </a:lnSpc>
                        <a:spcBef>
                          <a:spcPts val="1400"/>
                        </a:spcBef>
                        <a:spcAft>
                          <a:spcPts val="0"/>
                        </a:spcAft>
                      </a:pPr>
                      <a:r>
                        <a:rPr lang="pl-PL" sz="2800">
                          <a:effectLst/>
                          <a:latin typeface="Times New Roman"/>
                          <a:ea typeface="Times New Roman"/>
                          <a:cs typeface="Times New Roman"/>
                        </a:rPr>
                        <a:t>In the evening</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a:effectLst/>
                          <a:latin typeface="Times New Roman"/>
                          <a:ea typeface="Times New Roman"/>
                          <a:cs typeface="Times New Roman"/>
                        </a:rPr>
                        <a:t>0,06789</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1400"/>
                        </a:spcBef>
                        <a:spcAft>
                          <a:spcPts val="0"/>
                        </a:spcAft>
                      </a:pPr>
                      <a:r>
                        <a:rPr lang="pl-PL" sz="2800" i="1" dirty="0">
                          <a:solidFill>
                            <a:srgbClr val="FF0000"/>
                          </a:solidFill>
                          <a:effectLst/>
                          <a:latin typeface="Times New Roman"/>
                          <a:ea typeface="Times New Roman"/>
                          <a:cs typeface="Times New Roman"/>
                        </a:rPr>
                        <a:t>0,01796</a:t>
                      </a: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0" name="Tabela 9"/>
          <p:cNvGraphicFramePr>
            <a:graphicFrameLocks noGrp="1"/>
          </p:cNvGraphicFramePr>
          <p:nvPr>
            <p:extLst>
              <p:ext uri="{D42A27DB-BD31-4B8C-83A1-F6EECF244321}">
                <p14:modId xmlns:p14="http://schemas.microsoft.com/office/powerpoint/2010/main" val="1580957793"/>
              </p:ext>
            </p:extLst>
          </p:nvPr>
        </p:nvGraphicFramePr>
        <p:xfrm>
          <a:off x="16066525" y="15647366"/>
          <a:ext cx="11930223" cy="7557096"/>
        </p:xfrm>
        <a:graphic>
          <a:graphicData uri="http://schemas.openxmlformats.org/drawingml/2006/table">
            <a:tbl>
              <a:tblPr firstRow="1" firstCol="1" bandRow="1"/>
              <a:tblGrid>
                <a:gridCol w="4358599"/>
                <a:gridCol w="2930314"/>
                <a:gridCol w="4641310"/>
              </a:tblGrid>
              <a:tr h="806377">
                <a:tc>
                  <a:txBody>
                    <a:bodyPr/>
                    <a:lstStyle/>
                    <a:p>
                      <a:pPr algn="ctr">
                        <a:lnSpc>
                          <a:spcPct val="100000"/>
                        </a:lnSpc>
                        <a:spcAft>
                          <a:spcPts val="0"/>
                        </a:spcAft>
                      </a:pPr>
                      <a:r>
                        <a:rPr lang="pl-PL" sz="2800" dirty="0">
                          <a:effectLst/>
                          <a:latin typeface="Times New Roman"/>
                          <a:ea typeface="Times New Roman"/>
                          <a:cs typeface="Calibri"/>
                        </a:rPr>
                        <a:t> </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algn="ctr">
                        <a:lnSpc>
                          <a:spcPct val="100000"/>
                        </a:lnSpc>
                        <a:spcAft>
                          <a:spcPts val="0"/>
                        </a:spcAft>
                      </a:pPr>
                      <a:r>
                        <a:rPr lang="pl-PL" sz="2800" i="1">
                          <a:effectLst/>
                          <a:latin typeface="Times New Roman"/>
                          <a:ea typeface="Times New Roman"/>
                          <a:cs typeface="Calibri"/>
                        </a:rPr>
                        <a:t>p</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tc>
              </a:tr>
              <a:tr h="1263456">
                <a:tc>
                  <a:txBody>
                    <a:bodyPr/>
                    <a:lstStyle/>
                    <a:p>
                      <a:pPr algn="ctr">
                        <a:lnSpc>
                          <a:spcPct val="100000"/>
                        </a:lnSpc>
                        <a:spcAft>
                          <a:spcPts val="0"/>
                        </a:spcAft>
                      </a:pPr>
                      <a:r>
                        <a:rPr lang="pl-PL" sz="2800" b="1">
                          <a:effectLst/>
                          <a:latin typeface="Times New Roman"/>
                          <a:ea typeface="Times New Roman"/>
                          <a:cs typeface="Calibri"/>
                        </a:rPr>
                        <a:t>Activity</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b="1">
                          <a:effectLst/>
                          <a:latin typeface="Times New Roman"/>
                          <a:ea typeface="Times New Roman"/>
                          <a:cs typeface="Calibri"/>
                        </a:rPr>
                        <a:t>RS (before vs after)</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b="1">
                          <a:effectLst/>
                          <a:latin typeface="Times New Roman"/>
                          <a:ea typeface="Times New Roman"/>
                          <a:cs typeface="Calibri"/>
                        </a:rPr>
                        <a:t>PIR(before vs after)</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3456">
                <a:tc>
                  <a:txBody>
                    <a:bodyPr/>
                    <a:lstStyle/>
                    <a:p>
                      <a:pPr algn="ctr">
                        <a:lnSpc>
                          <a:spcPct val="100000"/>
                        </a:lnSpc>
                        <a:spcAft>
                          <a:spcPts val="0"/>
                        </a:spcAft>
                      </a:pPr>
                      <a:r>
                        <a:rPr lang="pl-PL" sz="2800">
                          <a:effectLst/>
                          <a:latin typeface="Times New Roman"/>
                          <a:ea typeface="Times New Roman"/>
                          <a:cs typeface="Calibri"/>
                        </a:rPr>
                        <a:t>Grabbing and using small items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effectLst/>
                          <a:latin typeface="Times New Roman"/>
                          <a:ea typeface="Times New Roman"/>
                          <a:cs typeface="Calibri"/>
                        </a:rPr>
                        <a:t>0,10881</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solidFill>
                            <a:srgbClr val="FF0000"/>
                          </a:solidFill>
                          <a:effectLst/>
                          <a:latin typeface="Times New Roman"/>
                          <a:ea typeface="Times New Roman"/>
                          <a:cs typeface="Calibri"/>
                        </a:rPr>
                        <a:t>0,02771</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4780">
                <a:tc>
                  <a:txBody>
                    <a:bodyPr/>
                    <a:lstStyle/>
                    <a:p>
                      <a:pPr algn="ctr">
                        <a:lnSpc>
                          <a:spcPct val="100000"/>
                        </a:lnSpc>
                        <a:spcAft>
                          <a:spcPts val="0"/>
                        </a:spcAft>
                      </a:pPr>
                      <a:r>
                        <a:rPr lang="pl-PL" sz="2800">
                          <a:effectLst/>
                          <a:latin typeface="Times New Roman"/>
                          <a:ea typeface="Times New Roman"/>
                          <a:cs typeface="Calibri"/>
                        </a:rPr>
                        <a:t>Opening a bottle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solidFill>
                            <a:srgbClr val="FF0000"/>
                          </a:solidFill>
                          <a:effectLst/>
                          <a:latin typeface="Times New Roman"/>
                          <a:ea typeface="Times New Roman"/>
                          <a:cs typeface="Calibri"/>
                        </a:rPr>
                        <a:t>0,02771</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solidFill>
                            <a:srgbClr val="FF0000"/>
                          </a:solidFill>
                          <a:effectLst/>
                          <a:latin typeface="Times New Roman"/>
                          <a:ea typeface="Times New Roman"/>
                          <a:cs typeface="Calibri"/>
                        </a:rPr>
                        <a:t>0,04312</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4780">
                <a:tc>
                  <a:txBody>
                    <a:bodyPr/>
                    <a:lstStyle/>
                    <a:p>
                      <a:pPr algn="ctr">
                        <a:lnSpc>
                          <a:spcPct val="100000"/>
                        </a:lnSpc>
                        <a:spcAft>
                          <a:spcPts val="0"/>
                        </a:spcAft>
                      </a:pPr>
                      <a:r>
                        <a:rPr lang="pl-PL" sz="2800" dirty="0">
                          <a:effectLst/>
                          <a:latin typeface="Times New Roman"/>
                          <a:ea typeface="Times New Roman"/>
                          <a:cs typeface="Calibri"/>
                        </a:rPr>
                        <a:t>Holding the </a:t>
                      </a:r>
                      <a:r>
                        <a:rPr lang="pl-PL" sz="2800" dirty="0" err="1">
                          <a:effectLst/>
                          <a:latin typeface="Times New Roman"/>
                          <a:ea typeface="Times New Roman"/>
                          <a:cs typeface="Calibri"/>
                        </a:rPr>
                        <a:t>phone</a:t>
                      </a: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solidFill>
                            <a:srgbClr val="FF0000"/>
                          </a:solidFill>
                          <a:effectLst/>
                          <a:latin typeface="Times New Roman"/>
                          <a:ea typeface="Times New Roman"/>
                          <a:cs typeface="Calibri"/>
                        </a:rPr>
                        <a:t>0,04312</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solidFill>
                            <a:srgbClr val="FF0000"/>
                          </a:solidFill>
                          <a:effectLst/>
                          <a:latin typeface="Times New Roman"/>
                          <a:ea typeface="Times New Roman"/>
                          <a:cs typeface="Calibri"/>
                        </a:rPr>
                        <a:t>0,04312</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3456">
                <a:tc>
                  <a:txBody>
                    <a:bodyPr/>
                    <a:lstStyle/>
                    <a:p>
                      <a:pPr algn="ctr">
                        <a:lnSpc>
                          <a:spcPct val="100000"/>
                        </a:lnSpc>
                        <a:spcAft>
                          <a:spcPts val="0"/>
                        </a:spcAft>
                      </a:pPr>
                      <a:r>
                        <a:rPr lang="pl-PL" sz="2800" dirty="0" err="1">
                          <a:effectLst/>
                          <a:latin typeface="Times New Roman"/>
                          <a:ea typeface="Times New Roman"/>
                          <a:cs typeface="Calibri"/>
                        </a:rPr>
                        <a:t>Carrying</a:t>
                      </a:r>
                      <a:r>
                        <a:rPr lang="pl-PL" sz="2800" dirty="0">
                          <a:effectLst/>
                          <a:latin typeface="Times New Roman"/>
                          <a:ea typeface="Times New Roman"/>
                          <a:cs typeface="Calibri"/>
                        </a:rPr>
                        <a:t> shopping </a:t>
                      </a:r>
                      <a:r>
                        <a:rPr lang="pl-PL" sz="2800" dirty="0" err="1">
                          <a:effectLst/>
                          <a:latin typeface="Times New Roman"/>
                          <a:ea typeface="Times New Roman"/>
                          <a:cs typeface="Calibri"/>
                        </a:rPr>
                        <a:t>bags</a:t>
                      </a: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solidFill>
                            <a:srgbClr val="FF0000"/>
                          </a:solidFill>
                          <a:effectLst/>
                          <a:latin typeface="Times New Roman"/>
                          <a:ea typeface="Times New Roman"/>
                          <a:cs typeface="Calibri"/>
                        </a:rPr>
                        <a:t>0,01172</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solidFill>
                            <a:srgbClr val="FF0000"/>
                          </a:solidFill>
                          <a:effectLst/>
                          <a:latin typeface="Times New Roman"/>
                          <a:ea typeface="Times New Roman"/>
                          <a:cs typeface="Calibri"/>
                        </a:rPr>
                        <a:t>0,02771</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11">
                <a:tc>
                  <a:txBody>
                    <a:bodyPr/>
                    <a:lstStyle/>
                    <a:p>
                      <a:pPr algn="ctr">
                        <a:lnSpc>
                          <a:spcPct val="100000"/>
                        </a:lnSpc>
                        <a:spcAft>
                          <a:spcPts val="0"/>
                        </a:spcAft>
                      </a:pPr>
                      <a:r>
                        <a:rPr lang="pl-PL" sz="2800">
                          <a:effectLst/>
                          <a:latin typeface="Times New Roman"/>
                          <a:ea typeface="Times New Roman"/>
                          <a:cs typeface="Calibri"/>
                        </a:rPr>
                        <a:t>Housework</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effectLst/>
                          <a:latin typeface="Times New Roman"/>
                          <a:ea typeface="Times New Roman"/>
                          <a:cs typeface="Calibri"/>
                        </a:rPr>
                        <a:t>0,10881</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solidFill>
                            <a:srgbClr val="FF0000"/>
                          </a:solidFill>
                          <a:effectLst/>
                          <a:latin typeface="Times New Roman"/>
                          <a:ea typeface="Times New Roman"/>
                          <a:cs typeface="Calibri"/>
                        </a:rPr>
                        <a:t>0,01796</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4780">
                <a:tc>
                  <a:txBody>
                    <a:bodyPr/>
                    <a:lstStyle/>
                    <a:p>
                      <a:pPr algn="ctr">
                        <a:lnSpc>
                          <a:spcPct val="100000"/>
                        </a:lnSpc>
                        <a:spcAft>
                          <a:spcPts val="0"/>
                        </a:spcAft>
                      </a:pPr>
                      <a:r>
                        <a:rPr lang="pl-PL" sz="2800">
                          <a:effectLst/>
                          <a:latin typeface="Times New Roman"/>
                          <a:ea typeface="Times New Roman"/>
                          <a:cs typeface="Calibri"/>
                        </a:rPr>
                        <a:t>Leaning on the hand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a:effectLst/>
                          <a:latin typeface="Times New Roman"/>
                          <a:ea typeface="Times New Roman"/>
                          <a:cs typeface="Calibri"/>
                        </a:rPr>
                        <a:t>0,06789</a:t>
                      </a:r>
                      <a:endParaRPr lang="pl-PL" sz="280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pl-PL" sz="2800" i="1" dirty="0">
                          <a:solidFill>
                            <a:srgbClr val="FF0000"/>
                          </a:solidFill>
                          <a:effectLst/>
                          <a:latin typeface="Times New Roman"/>
                          <a:ea typeface="Times New Roman"/>
                          <a:cs typeface="Calibri"/>
                        </a:rPr>
                        <a:t>0,01796</a:t>
                      </a:r>
                      <a:endParaRPr lang="pl-PL" sz="2800" dirty="0">
                        <a:effectLst/>
                        <a:latin typeface="Times New Roman"/>
                        <a:ea typeface="Times New Roman"/>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Prostokąt 10"/>
          <p:cNvSpPr/>
          <p:nvPr/>
        </p:nvSpPr>
        <p:spPr>
          <a:xfrm>
            <a:off x="1282949" y="24788638"/>
            <a:ext cx="13352982" cy="1692771"/>
          </a:xfrm>
          <a:prstGeom prst="rect">
            <a:avLst/>
          </a:prstGeom>
        </p:spPr>
        <p:txBody>
          <a:bodyPr wrap="square">
            <a:spAutoFit/>
          </a:bodyPr>
          <a:lstStyle/>
          <a:p>
            <a:r>
              <a:rPr lang="en-US" sz="2600" dirty="0"/>
              <a:t>The severity of the symptoms was analyzed depending on the time of day in a 10-point scale where 1 is no pain and 10 is the most imaginable pain. A significant decrease in pain was obtained at any time of the day in subjects performing post-isometric relaxation and in the morning, at rest and during work in the static stretching group. </a:t>
            </a:r>
            <a:endParaRPr lang="pl-PL" sz="2600" dirty="0"/>
          </a:p>
        </p:txBody>
      </p:sp>
    </p:spTree>
    <p:extLst>
      <p:ext uri="{BB962C8B-B14F-4D97-AF65-F5344CB8AC3E}">
        <p14:creationId xmlns:p14="http://schemas.microsoft.com/office/powerpoint/2010/main" val="20960032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810F36A50890154A837066B4A0E0915C" ma:contentTypeVersion="0" ma:contentTypeDescription="Utwórz nowy dokument." ma:contentTypeScope="" ma:versionID="68641fd15bcc0b996961b66865e7abdc">
  <xsd:schema xmlns:xsd="http://www.w3.org/2001/XMLSchema" xmlns:xs="http://www.w3.org/2001/XMLSchema" xmlns:p="http://schemas.microsoft.com/office/2006/metadata/properties" targetNamespace="http://schemas.microsoft.com/office/2006/metadata/properties" ma:root="true" ma:fieldsID="0c74f0a4605ce4da9856928fb8c32d2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672936-EB98-4F1F-B89E-493B07A366B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BD87EC5-4300-45D4-85FE-17FDB459AC9D}">
  <ds:schemaRefs>
    <ds:schemaRef ds:uri="http://schemas.microsoft.com/sharepoint/v3/contenttype/forms"/>
  </ds:schemaRefs>
</ds:datastoreItem>
</file>

<file path=customXml/itemProps3.xml><?xml version="1.0" encoding="utf-8"?>
<ds:datastoreItem xmlns:ds="http://schemas.openxmlformats.org/officeDocument/2006/customXml" ds:itemID="{08E759D4-EBD1-43A6-A075-EC25BEB5E1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89</TotalTime>
  <Words>703</Words>
  <Application>Microsoft Office PowerPoint</Application>
  <PresentationFormat>Niestandardowy</PresentationFormat>
  <Paragraphs>78</Paragraphs>
  <Slides>1</Slides>
  <Notes>0</Notes>
  <HiddenSlides>0</HiddenSlides>
  <MMClips>0</MMClips>
  <ScaleCrop>false</ScaleCrop>
  <HeadingPairs>
    <vt:vector size="4" baseType="variant">
      <vt:variant>
        <vt:lpstr>Motyw</vt:lpstr>
      </vt:variant>
      <vt:variant>
        <vt:i4>2</vt:i4>
      </vt:variant>
      <vt:variant>
        <vt:lpstr>Tytuły slajdów</vt:lpstr>
      </vt:variant>
      <vt:variant>
        <vt:i4>1</vt:i4>
      </vt:variant>
    </vt:vector>
  </HeadingPairs>
  <TitlesOfParts>
    <vt:vector size="3" baseType="lpstr">
      <vt:lpstr>Office Theme</vt:lpstr>
      <vt:lpstr>Custom Design</vt:lpstr>
      <vt:lpstr>Prezentacja programu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Derek Peters</dc:creator>
  <cp:lastModifiedBy>Użytkownik systemu Windows</cp:lastModifiedBy>
  <cp:revision>13</cp:revision>
  <dcterms:created xsi:type="dcterms:W3CDTF">2012-06-22T09:43:15Z</dcterms:created>
  <dcterms:modified xsi:type="dcterms:W3CDTF">2021-05-29T22:43:34Z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0x010100810F36A50890154A837066B4A0E0915C</vt:lpwstr>
  </property>
</Properties>
</file>