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sldIdLst>
    <p:sldId id="256" r:id="rId6"/>
  </p:sldIdLst>
  <p:sldSz cx="30279975" cy="42808525"/>
  <p:notesSz cx="6858000" cy="9144000"/>
  <p:defaultTextStyle>
    <a:defPPr>
      <a:defRPr lang="en-US"/>
    </a:defPPr>
    <a:lvl1pPr marL="0" algn="l" defTabSz="4176431" rtl="0" eaLnBrk="1" latinLnBrk="0" hangingPunct="1">
      <a:defRPr sz="8200" kern="1200">
        <a:solidFill>
          <a:schemeClr val="tx1"/>
        </a:solidFill>
        <a:latin typeface="+mn-lt"/>
        <a:ea typeface="+mn-ea"/>
        <a:cs typeface="+mn-cs"/>
      </a:defRPr>
    </a:lvl1pPr>
    <a:lvl2pPr marL="2088215" algn="l" defTabSz="4176431" rtl="0" eaLnBrk="1" latinLnBrk="0" hangingPunct="1">
      <a:defRPr sz="8200" kern="1200">
        <a:solidFill>
          <a:schemeClr val="tx1"/>
        </a:solidFill>
        <a:latin typeface="+mn-lt"/>
        <a:ea typeface="+mn-ea"/>
        <a:cs typeface="+mn-cs"/>
      </a:defRPr>
    </a:lvl2pPr>
    <a:lvl3pPr marL="4176431" algn="l" defTabSz="4176431" rtl="0" eaLnBrk="1" latinLnBrk="0" hangingPunct="1">
      <a:defRPr sz="8200" kern="1200">
        <a:solidFill>
          <a:schemeClr val="tx1"/>
        </a:solidFill>
        <a:latin typeface="+mn-lt"/>
        <a:ea typeface="+mn-ea"/>
        <a:cs typeface="+mn-cs"/>
      </a:defRPr>
    </a:lvl3pPr>
    <a:lvl4pPr marL="6264646" algn="l" defTabSz="4176431" rtl="0" eaLnBrk="1" latinLnBrk="0" hangingPunct="1">
      <a:defRPr sz="8200" kern="1200">
        <a:solidFill>
          <a:schemeClr val="tx1"/>
        </a:solidFill>
        <a:latin typeface="+mn-lt"/>
        <a:ea typeface="+mn-ea"/>
        <a:cs typeface="+mn-cs"/>
      </a:defRPr>
    </a:lvl4pPr>
    <a:lvl5pPr marL="8352861" algn="l" defTabSz="4176431" rtl="0" eaLnBrk="1" latinLnBrk="0" hangingPunct="1">
      <a:defRPr sz="8200" kern="1200">
        <a:solidFill>
          <a:schemeClr val="tx1"/>
        </a:solidFill>
        <a:latin typeface="+mn-lt"/>
        <a:ea typeface="+mn-ea"/>
        <a:cs typeface="+mn-cs"/>
      </a:defRPr>
    </a:lvl5pPr>
    <a:lvl6pPr marL="10441076" algn="l" defTabSz="4176431" rtl="0" eaLnBrk="1" latinLnBrk="0" hangingPunct="1">
      <a:defRPr sz="8200" kern="1200">
        <a:solidFill>
          <a:schemeClr val="tx1"/>
        </a:solidFill>
        <a:latin typeface="+mn-lt"/>
        <a:ea typeface="+mn-ea"/>
        <a:cs typeface="+mn-cs"/>
      </a:defRPr>
    </a:lvl6pPr>
    <a:lvl7pPr marL="12529292" algn="l" defTabSz="4176431" rtl="0" eaLnBrk="1" latinLnBrk="0" hangingPunct="1">
      <a:defRPr sz="8200" kern="1200">
        <a:solidFill>
          <a:schemeClr val="tx1"/>
        </a:solidFill>
        <a:latin typeface="+mn-lt"/>
        <a:ea typeface="+mn-ea"/>
        <a:cs typeface="+mn-cs"/>
      </a:defRPr>
    </a:lvl7pPr>
    <a:lvl8pPr marL="14617507" algn="l" defTabSz="4176431" rtl="0" eaLnBrk="1" latinLnBrk="0" hangingPunct="1">
      <a:defRPr sz="8200" kern="1200">
        <a:solidFill>
          <a:schemeClr val="tx1"/>
        </a:solidFill>
        <a:latin typeface="+mn-lt"/>
        <a:ea typeface="+mn-ea"/>
        <a:cs typeface="+mn-cs"/>
      </a:defRPr>
    </a:lvl8pPr>
    <a:lvl9pPr marL="16705722" algn="l" defTabSz="4176431" rtl="0" eaLnBrk="1" latinLnBrk="0" hangingPunct="1">
      <a:defRPr sz="82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483">
          <p15:clr>
            <a:srgbClr val="A4A3A4"/>
          </p15:clr>
        </p15:guide>
        <p15:guide id="2" pos="953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D90CAF-476F-4CE9-9FDD-3D8DDFD8836E}" v="1" dt="2021-06-03T20:50:04.569"/>
  </p1510:revLst>
</p1510:revInfo>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42" d="100"/>
          <a:sy n="42" d="100"/>
        </p:scale>
        <p:origin x="822" y="-804"/>
      </p:cViewPr>
      <p:guideLst>
        <p:guide orient="horz" pos="13483"/>
        <p:guide pos="953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dosław  Skowronek" userId="S::48012@awfkatowice.edu.pl::3c920621-8c7e-41e0-8721-7c8ba78479e9" providerId="AD" clId="Web-{19D90CAF-476F-4CE9-9FDD-3D8DDFD8836E}"/>
    <pc:docChg chg="modSld">
      <pc:chgData name="Radosław  Skowronek" userId="S::48012@awfkatowice.edu.pl::3c920621-8c7e-41e0-8721-7c8ba78479e9" providerId="AD" clId="Web-{19D90CAF-476F-4CE9-9FDD-3D8DDFD8836E}" dt="2021-06-03T20:50:04.569" v="0" actId="1076"/>
      <pc:docMkLst>
        <pc:docMk/>
      </pc:docMkLst>
      <pc:sldChg chg="modSp">
        <pc:chgData name="Radosław  Skowronek" userId="S::48012@awfkatowice.edu.pl::3c920621-8c7e-41e0-8721-7c8ba78479e9" providerId="AD" clId="Web-{19D90CAF-476F-4CE9-9FDD-3D8DDFD8836E}" dt="2021-06-03T20:50:04.569" v="0" actId="1076"/>
        <pc:sldMkLst>
          <pc:docMk/>
          <pc:sldMk cId="2096003255" sldId="256"/>
        </pc:sldMkLst>
        <pc:picChg chg="mod">
          <ac:chgData name="Radosław  Skowronek" userId="S::48012@awfkatowice.edu.pl::3c920621-8c7e-41e0-8721-7c8ba78479e9" providerId="AD" clId="Web-{19D90CAF-476F-4CE9-9FDD-3D8DDFD8836E}" dt="2021-06-03T20:50:04.569" v="0" actId="1076"/>
          <ac:picMkLst>
            <pc:docMk/>
            <pc:sldMk cId="2096003255" sldId="256"/>
            <ac:picMk id="4" creationId="{7C23E139-19EA-4131-8C4D-3398E436763F}"/>
          </ac:picMkLst>
        </pc:picChg>
      </pc:sldChg>
    </pc:docChg>
  </pc:docChgLst>
  <pc:docChgLst>
    <pc:chgData name="Magdalena Nitychoruk" userId="95d0296df20e0b94" providerId="LiveId" clId="{0EE5E575-F935-4832-BE54-F33689688402}"/>
    <pc:docChg chg="modSld">
      <pc:chgData name="Magdalena Nitychoruk" userId="95d0296df20e0b94" providerId="LiveId" clId="{0EE5E575-F935-4832-BE54-F33689688402}" dt="2020-11-04T10:57:36.217" v="32" actId="1076"/>
      <pc:docMkLst>
        <pc:docMk/>
      </pc:docMkLst>
      <pc:sldChg chg="modSp mod">
        <pc:chgData name="Magdalena Nitychoruk" userId="95d0296df20e0b94" providerId="LiveId" clId="{0EE5E575-F935-4832-BE54-F33689688402}" dt="2020-11-04T10:57:36.217" v="32" actId="1076"/>
        <pc:sldMkLst>
          <pc:docMk/>
          <pc:sldMk cId="2096003255" sldId="256"/>
        </pc:sldMkLst>
        <pc:spChg chg="mod">
          <ac:chgData name="Magdalena Nitychoruk" userId="95d0296df20e0b94" providerId="LiveId" clId="{0EE5E575-F935-4832-BE54-F33689688402}" dt="2020-11-04T10:57:19.711" v="27" actId="20577"/>
          <ac:spMkLst>
            <pc:docMk/>
            <pc:sldMk cId="2096003255" sldId="256"/>
            <ac:spMk id="8" creationId="{7FEB9350-FF18-4118-B825-3D6713A16F19}"/>
          </ac:spMkLst>
        </pc:spChg>
        <pc:spChg chg="mod">
          <ac:chgData name="Magdalena Nitychoruk" userId="95d0296df20e0b94" providerId="LiveId" clId="{0EE5E575-F935-4832-BE54-F33689688402}" dt="2020-11-04T10:56:56.081" v="12" actId="1076"/>
          <ac:spMkLst>
            <pc:docMk/>
            <pc:sldMk cId="2096003255" sldId="256"/>
            <ac:spMk id="33" creationId="{EF39787D-51B4-4378-BD16-D60C20D6153A}"/>
          </ac:spMkLst>
        </pc:spChg>
        <pc:spChg chg="mod">
          <ac:chgData name="Magdalena Nitychoruk" userId="95d0296df20e0b94" providerId="LiveId" clId="{0EE5E575-F935-4832-BE54-F33689688402}" dt="2020-11-04T10:55:31.568" v="3" actId="1076"/>
          <ac:spMkLst>
            <pc:docMk/>
            <pc:sldMk cId="2096003255" sldId="256"/>
            <ac:spMk id="35" creationId="{1DAE0964-58C3-4B82-AD07-30351BA793F5}"/>
          </ac:spMkLst>
        </pc:spChg>
        <pc:picChg chg="mod">
          <ac:chgData name="Magdalena Nitychoruk" userId="95d0296df20e0b94" providerId="LiveId" clId="{0EE5E575-F935-4832-BE54-F33689688402}" dt="2020-11-04T10:57:36.217" v="32" actId="1076"/>
          <ac:picMkLst>
            <pc:docMk/>
            <pc:sldMk cId="2096003255" sldId="256"/>
            <ac:picMk id="7" creationId="{8C1041AF-C4D1-45B5-9A3E-29FF056BF21C}"/>
          </ac:picMkLst>
        </pc:picChg>
        <pc:picChg chg="mod">
          <ac:chgData name="Magdalena Nitychoruk" userId="95d0296df20e0b94" providerId="LiveId" clId="{0EE5E575-F935-4832-BE54-F33689688402}" dt="2020-11-04T10:57:27.573" v="29" actId="1076"/>
          <ac:picMkLst>
            <pc:docMk/>
            <pc:sldMk cId="2096003255" sldId="256"/>
            <ac:picMk id="9" creationId="{4DBEFD5A-6463-4877-8538-78864C262A36}"/>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0998" y="13298398"/>
            <a:ext cx="25737979" cy="9176085"/>
          </a:xfrm>
          <a:prstGeom prst="rect">
            <a:avLst/>
          </a:prstGeom>
        </p:spPr>
        <p:txBody>
          <a:bodyPr/>
          <a:lstStyle/>
          <a:p>
            <a:r>
              <a:rPr lang="en-US"/>
              <a:t>Click to edit Master title style</a:t>
            </a:r>
            <a:endParaRPr lang="en-GB"/>
          </a:p>
        </p:txBody>
      </p:sp>
      <p:sp>
        <p:nvSpPr>
          <p:cNvPr id="3" name="Subtitle 2"/>
          <p:cNvSpPr>
            <a:spLocks noGrp="1"/>
          </p:cNvSpPr>
          <p:nvPr>
            <p:ph type="subTitle" idx="1"/>
          </p:nvPr>
        </p:nvSpPr>
        <p:spPr>
          <a:xfrm>
            <a:off x="4541996" y="24258164"/>
            <a:ext cx="21195983" cy="10939956"/>
          </a:xfrm>
          <a:prstGeom prst="rect">
            <a:avLst/>
          </a:prstGeom>
        </p:spPr>
        <p:txBody>
          <a:bodyPr/>
          <a:lstStyle>
            <a:lvl1pPr marL="0" indent="0" algn="ctr">
              <a:buNone/>
              <a:defRPr>
                <a:solidFill>
                  <a:schemeClr val="tx1">
                    <a:tint val="75000"/>
                  </a:schemeClr>
                </a:solidFill>
              </a:defRPr>
            </a:lvl1pPr>
            <a:lvl2pPr marL="2088215" indent="0" algn="ctr">
              <a:buNone/>
              <a:defRPr>
                <a:solidFill>
                  <a:schemeClr val="tx1">
                    <a:tint val="75000"/>
                  </a:schemeClr>
                </a:solidFill>
              </a:defRPr>
            </a:lvl2pPr>
            <a:lvl3pPr marL="4176431" indent="0" algn="ctr">
              <a:buNone/>
              <a:defRPr>
                <a:solidFill>
                  <a:schemeClr val="tx1">
                    <a:tint val="75000"/>
                  </a:schemeClr>
                </a:solidFill>
              </a:defRPr>
            </a:lvl3pPr>
            <a:lvl4pPr marL="6264646" indent="0" algn="ctr">
              <a:buNone/>
              <a:defRPr>
                <a:solidFill>
                  <a:schemeClr val="tx1">
                    <a:tint val="75000"/>
                  </a:schemeClr>
                </a:solidFill>
              </a:defRPr>
            </a:lvl4pPr>
            <a:lvl5pPr marL="8352861" indent="0" algn="ctr">
              <a:buNone/>
              <a:defRPr>
                <a:solidFill>
                  <a:schemeClr val="tx1">
                    <a:tint val="75000"/>
                  </a:schemeClr>
                </a:solidFill>
              </a:defRPr>
            </a:lvl5pPr>
            <a:lvl6pPr marL="10441076" indent="0" algn="ctr">
              <a:buNone/>
              <a:defRPr>
                <a:solidFill>
                  <a:schemeClr val="tx1">
                    <a:tint val="75000"/>
                  </a:schemeClr>
                </a:solidFill>
              </a:defRPr>
            </a:lvl6pPr>
            <a:lvl7pPr marL="12529292" indent="0" algn="ctr">
              <a:buNone/>
              <a:defRPr>
                <a:solidFill>
                  <a:schemeClr val="tx1">
                    <a:tint val="75000"/>
                  </a:schemeClr>
                </a:solidFill>
              </a:defRPr>
            </a:lvl7pPr>
            <a:lvl8pPr marL="14617507" indent="0" algn="ctr">
              <a:buNone/>
              <a:defRPr>
                <a:solidFill>
                  <a:schemeClr val="tx1">
                    <a:tint val="75000"/>
                  </a:schemeClr>
                </a:solidFill>
              </a:defRPr>
            </a:lvl8pPr>
            <a:lvl9pPr marL="16705722"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04/06/2021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676537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a:t>Click to edit Master title style</a:t>
            </a:r>
            <a:endParaRPr lang="en-GB"/>
          </a:p>
        </p:txBody>
      </p:sp>
      <p:sp>
        <p:nvSpPr>
          <p:cNvPr id="3" name="Vertical Text Placeholder 2"/>
          <p:cNvSpPr>
            <a:spLocks noGrp="1"/>
          </p:cNvSpPr>
          <p:nvPr>
            <p:ph type="body" orient="vert" idx="1"/>
          </p:nvPr>
        </p:nvSpPr>
        <p:spPr>
          <a:xfrm>
            <a:off x="1513999" y="9988663"/>
            <a:ext cx="27251978" cy="28251646"/>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04/06/2021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093832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952982" y="1714333"/>
            <a:ext cx="6812994" cy="36525976"/>
          </a:xfrm>
          <a:prstGeom prst="rect">
            <a:avLst/>
          </a:prstGeo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513999" y="1714333"/>
            <a:ext cx="19934317" cy="36525976"/>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04/06/2021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7043062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1713" y="13298488"/>
            <a:ext cx="25736550" cy="9175750"/>
          </a:xfrm>
        </p:spPr>
        <p:txBody>
          <a:bodyPr/>
          <a:lstStyle/>
          <a:p>
            <a:r>
              <a:rPr lang="en-US"/>
              <a:t>Click to edit Master title style</a:t>
            </a:r>
            <a:endParaRPr lang="en-GB"/>
          </a:p>
        </p:txBody>
      </p:sp>
      <p:sp>
        <p:nvSpPr>
          <p:cNvPr id="3" name="Subtitle 2"/>
          <p:cNvSpPr>
            <a:spLocks noGrp="1"/>
          </p:cNvSpPr>
          <p:nvPr>
            <p:ph type="subTitle" idx="1"/>
          </p:nvPr>
        </p:nvSpPr>
        <p:spPr>
          <a:xfrm>
            <a:off x="4541838" y="24258588"/>
            <a:ext cx="21196300" cy="10939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04/06/2021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0500812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04/06/2021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995036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92363" y="27508200"/>
            <a:ext cx="25738137" cy="85026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2392363" y="18143538"/>
            <a:ext cx="25738137" cy="9364662"/>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9F328CD-6046-486D-BD80-FCFAF305686C}" type="datetimeFigureOut">
              <a:rPr lang="en-GB" smtClean="0"/>
              <a:t>04/06/2021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3999479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1514475" y="9988550"/>
            <a:ext cx="13549313" cy="28251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15216188" y="9988550"/>
            <a:ext cx="13549312" cy="28251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9F328CD-6046-486D-BD80-FCFAF305686C}" type="datetimeFigureOut">
              <a:rPr lang="en-GB" smtClean="0"/>
              <a:t>04/06/2021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8391886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1514475" y="9582150"/>
            <a:ext cx="13377863"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14475" y="13576300"/>
            <a:ext cx="13377863"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15381288" y="9582150"/>
            <a:ext cx="13384212"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5381288" y="13576300"/>
            <a:ext cx="13384212"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9F328CD-6046-486D-BD80-FCFAF305686C}" type="datetimeFigureOut">
              <a:rPr lang="en-GB" smtClean="0"/>
              <a:t>04/06/2021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5299337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9F328CD-6046-486D-BD80-FCFAF305686C}" type="datetimeFigureOut">
              <a:rPr lang="en-GB" smtClean="0"/>
              <a:t>04/06/2021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11541102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328CD-6046-486D-BD80-FCFAF305686C}" type="datetimeFigureOut">
              <a:rPr lang="en-GB" smtClean="0"/>
              <a:t>04/06/2021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16175282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4475" y="1704975"/>
            <a:ext cx="9961563" cy="7253288"/>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11837988" y="1704975"/>
            <a:ext cx="16927512" cy="365347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1514475" y="8958263"/>
            <a:ext cx="9961563" cy="292814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9F328CD-6046-486D-BD80-FCFAF305686C}" type="datetimeFigureOut">
              <a:rPr lang="en-GB" smtClean="0"/>
              <a:t>04/06/2021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796582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1513999" y="9988663"/>
            <a:ext cx="27251978" cy="2825164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04/06/2021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23651778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35663" y="29965650"/>
            <a:ext cx="18167350" cy="35385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5935663" y="3824288"/>
            <a:ext cx="18167350" cy="256857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5935663" y="33504188"/>
            <a:ext cx="18167350" cy="50228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9F328CD-6046-486D-BD80-FCFAF305686C}" type="datetimeFigureOut">
              <a:rPr lang="en-GB" smtClean="0"/>
              <a:t>04/06/2021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38875528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04/06/2021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5057768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953538" y="1714500"/>
            <a:ext cx="6811962" cy="365252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514475" y="1714500"/>
            <a:ext cx="20286663" cy="36525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04/06/2021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42109402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91910" y="27508442"/>
            <a:ext cx="25737979" cy="8502249"/>
          </a:xfrm>
          <a:prstGeom prst="rect">
            <a:avLst/>
          </a:prstGeom>
        </p:spPr>
        <p:txBody>
          <a:bodyPr anchor="t"/>
          <a:lstStyle>
            <a:lvl1pPr algn="l">
              <a:defRPr sz="18300" b="1" cap="all"/>
            </a:lvl1pPr>
          </a:lstStyle>
          <a:p>
            <a:r>
              <a:rPr lang="en-US"/>
              <a:t>Click to edit Master title style</a:t>
            </a:r>
            <a:endParaRPr lang="en-GB"/>
          </a:p>
        </p:txBody>
      </p:sp>
      <p:sp>
        <p:nvSpPr>
          <p:cNvPr id="3" name="Text Placeholder 2"/>
          <p:cNvSpPr>
            <a:spLocks noGrp="1"/>
          </p:cNvSpPr>
          <p:nvPr>
            <p:ph type="body" idx="1"/>
          </p:nvPr>
        </p:nvSpPr>
        <p:spPr>
          <a:xfrm>
            <a:off x="2391910" y="18144085"/>
            <a:ext cx="25737979" cy="9364360"/>
          </a:xfrm>
          <a:prstGeom prst="rect">
            <a:avLst/>
          </a:prstGeom>
        </p:spPr>
        <p:txBody>
          <a:bodyPr anchor="b"/>
          <a:lstStyle>
            <a:lvl1pPr marL="0" indent="0">
              <a:buNone/>
              <a:defRPr sz="9100">
                <a:solidFill>
                  <a:schemeClr val="tx1">
                    <a:tint val="75000"/>
                  </a:schemeClr>
                </a:solidFill>
              </a:defRPr>
            </a:lvl1pPr>
            <a:lvl2pPr marL="2088215" indent="0">
              <a:buNone/>
              <a:defRPr sz="8200">
                <a:solidFill>
                  <a:schemeClr val="tx1">
                    <a:tint val="75000"/>
                  </a:schemeClr>
                </a:solidFill>
              </a:defRPr>
            </a:lvl2pPr>
            <a:lvl3pPr marL="4176431" indent="0">
              <a:buNone/>
              <a:defRPr sz="7300">
                <a:solidFill>
                  <a:schemeClr val="tx1">
                    <a:tint val="75000"/>
                  </a:schemeClr>
                </a:solidFill>
              </a:defRPr>
            </a:lvl3pPr>
            <a:lvl4pPr marL="6264646" indent="0">
              <a:buNone/>
              <a:defRPr sz="6400">
                <a:solidFill>
                  <a:schemeClr val="tx1">
                    <a:tint val="75000"/>
                  </a:schemeClr>
                </a:solidFill>
              </a:defRPr>
            </a:lvl4pPr>
            <a:lvl5pPr marL="8352861" indent="0">
              <a:buNone/>
              <a:defRPr sz="6400">
                <a:solidFill>
                  <a:schemeClr val="tx1">
                    <a:tint val="75000"/>
                  </a:schemeClr>
                </a:solidFill>
              </a:defRPr>
            </a:lvl5pPr>
            <a:lvl6pPr marL="10441076" indent="0">
              <a:buNone/>
              <a:defRPr sz="6400">
                <a:solidFill>
                  <a:schemeClr val="tx1">
                    <a:tint val="75000"/>
                  </a:schemeClr>
                </a:solidFill>
              </a:defRPr>
            </a:lvl6pPr>
            <a:lvl7pPr marL="12529292" indent="0">
              <a:buNone/>
              <a:defRPr sz="6400">
                <a:solidFill>
                  <a:schemeClr val="tx1">
                    <a:tint val="75000"/>
                  </a:schemeClr>
                </a:solidFill>
              </a:defRPr>
            </a:lvl7pPr>
            <a:lvl8pPr marL="14617507" indent="0">
              <a:buNone/>
              <a:defRPr sz="6400">
                <a:solidFill>
                  <a:schemeClr val="tx1">
                    <a:tint val="75000"/>
                  </a:schemeClr>
                </a:solidFill>
              </a:defRPr>
            </a:lvl8pPr>
            <a:lvl9pPr marL="16705722" indent="0">
              <a:buNone/>
              <a:defRPr sz="6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04/06/2021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0388140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1513999" y="9988663"/>
            <a:ext cx="13373656" cy="28251646"/>
          </a:xfrm>
          <a:prstGeom prst="rect">
            <a:avLst/>
          </a:prstGeo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15392320" y="9988663"/>
            <a:ext cx="13373656" cy="28251646"/>
          </a:xfrm>
          <a:prstGeom prst="rect">
            <a:avLst/>
          </a:prstGeo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04/06/2021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38473886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1514001" y="9582373"/>
            <a:ext cx="13378914" cy="3993477"/>
          </a:xfrm>
          <a:prstGeom prst="rect">
            <a:avLst/>
          </a:prstGeo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en-US"/>
              <a:t>Click to edit Master text styles</a:t>
            </a:r>
          </a:p>
        </p:txBody>
      </p:sp>
      <p:sp>
        <p:nvSpPr>
          <p:cNvPr id="4" name="Content Placeholder 3"/>
          <p:cNvSpPr>
            <a:spLocks noGrp="1"/>
          </p:cNvSpPr>
          <p:nvPr>
            <p:ph sz="half" idx="2"/>
          </p:nvPr>
        </p:nvSpPr>
        <p:spPr>
          <a:xfrm>
            <a:off x="1514001" y="13575850"/>
            <a:ext cx="13378914" cy="24664452"/>
          </a:xfrm>
          <a:prstGeom prst="rect">
            <a:avLst/>
          </a:prstGeo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15381810" y="9582373"/>
            <a:ext cx="13384168" cy="3993477"/>
          </a:xfrm>
          <a:prstGeom prst="rect">
            <a:avLst/>
          </a:prstGeo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en-US"/>
              <a:t>Click to edit Master text styles</a:t>
            </a:r>
          </a:p>
        </p:txBody>
      </p:sp>
      <p:sp>
        <p:nvSpPr>
          <p:cNvPr id="6" name="Content Placeholder 5"/>
          <p:cNvSpPr>
            <a:spLocks noGrp="1"/>
          </p:cNvSpPr>
          <p:nvPr>
            <p:ph sz="quarter" idx="4"/>
          </p:nvPr>
        </p:nvSpPr>
        <p:spPr>
          <a:xfrm>
            <a:off x="15381810" y="13575850"/>
            <a:ext cx="13384168" cy="24664452"/>
          </a:xfrm>
          <a:prstGeom prst="rect">
            <a:avLst/>
          </a:prstGeo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04/06/2021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4096358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a:t>Click to edit Master title style</a:t>
            </a:r>
            <a:endParaRPr lang="en-GB"/>
          </a:p>
        </p:txBody>
      </p:sp>
      <p:sp>
        <p:nvSpPr>
          <p:cNvPr id="3" name="Date Placeholder 2"/>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04/06/2021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5726383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04/06/2021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3539724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4001" y="1704415"/>
            <a:ext cx="9961904" cy="7253667"/>
          </a:xfrm>
          <a:prstGeom prst="rect">
            <a:avLst/>
          </a:prstGeom>
        </p:spPr>
        <p:txBody>
          <a:bodyPr anchor="b"/>
          <a:lstStyle>
            <a:lvl1pPr algn="l">
              <a:defRPr sz="9100" b="1"/>
            </a:lvl1pPr>
          </a:lstStyle>
          <a:p>
            <a:r>
              <a:rPr lang="en-US"/>
              <a:t>Click to edit Master title style</a:t>
            </a:r>
            <a:endParaRPr lang="en-GB"/>
          </a:p>
        </p:txBody>
      </p:sp>
      <p:sp>
        <p:nvSpPr>
          <p:cNvPr id="3" name="Content Placeholder 2"/>
          <p:cNvSpPr>
            <a:spLocks noGrp="1"/>
          </p:cNvSpPr>
          <p:nvPr>
            <p:ph idx="1"/>
          </p:nvPr>
        </p:nvSpPr>
        <p:spPr>
          <a:xfrm>
            <a:off x="11838629" y="1704417"/>
            <a:ext cx="16927349" cy="36535892"/>
          </a:xfrm>
          <a:prstGeom prst="rect">
            <a:avLst/>
          </a:prstGeo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1514001" y="8958084"/>
            <a:ext cx="9961904" cy="29282225"/>
          </a:xfrm>
          <a:prstGeom prst="rect">
            <a:avLst/>
          </a:prstGeo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en-US"/>
              <a:t>Click to edit Master text styles</a:t>
            </a:r>
          </a:p>
        </p:txBody>
      </p:sp>
      <p:sp>
        <p:nvSpPr>
          <p:cNvPr id="5" name="Date Placeholder 4"/>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04/06/2021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30382303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35087" y="29965970"/>
            <a:ext cx="18167985" cy="3537654"/>
          </a:xfrm>
          <a:prstGeom prst="rect">
            <a:avLst/>
          </a:prstGeom>
        </p:spPr>
        <p:txBody>
          <a:bodyPr anchor="b"/>
          <a:lstStyle>
            <a:lvl1pPr algn="l">
              <a:defRPr sz="9100" b="1"/>
            </a:lvl1pPr>
          </a:lstStyle>
          <a:p>
            <a:r>
              <a:rPr lang="en-US"/>
              <a:t>Click to edit Master title style</a:t>
            </a:r>
            <a:endParaRPr lang="en-GB"/>
          </a:p>
        </p:txBody>
      </p:sp>
      <p:sp>
        <p:nvSpPr>
          <p:cNvPr id="3" name="Picture Placeholder 2"/>
          <p:cNvSpPr>
            <a:spLocks noGrp="1"/>
          </p:cNvSpPr>
          <p:nvPr>
            <p:ph type="pic" idx="1"/>
          </p:nvPr>
        </p:nvSpPr>
        <p:spPr>
          <a:xfrm>
            <a:off x="5935087" y="3825019"/>
            <a:ext cx="18167985" cy="25685115"/>
          </a:xfrm>
          <a:prstGeom prst="rect">
            <a:avLst/>
          </a:prstGeom>
        </p:spPr>
        <p:txBody>
          <a:bodyPr/>
          <a:lstStyle>
            <a:lvl1pPr marL="0" indent="0">
              <a:buNone/>
              <a:defRPr sz="14600"/>
            </a:lvl1pPr>
            <a:lvl2pPr marL="2088215" indent="0">
              <a:buNone/>
              <a:defRPr sz="12800"/>
            </a:lvl2pPr>
            <a:lvl3pPr marL="4176431" indent="0">
              <a:buNone/>
              <a:defRPr sz="11000"/>
            </a:lvl3pPr>
            <a:lvl4pPr marL="6264646" indent="0">
              <a:buNone/>
              <a:defRPr sz="9100"/>
            </a:lvl4pPr>
            <a:lvl5pPr marL="8352861" indent="0">
              <a:buNone/>
              <a:defRPr sz="9100"/>
            </a:lvl5pPr>
            <a:lvl6pPr marL="10441076" indent="0">
              <a:buNone/>
              <a:defRPr sz="9100"/>
            </a:lvl6pPr>
            <a:lvl7pPr marL="12529292" indent="0">
              <a:buNone/>
              <a:defRPr sz="9100"/>
            </a:lvl7pPr>
            <a:lvl8pPr marL="14617507" indent="0">
              <a:buNone/>
              <a:defRPr sz="9100"/>
            </a:lvl8pPr>
            <a:lvl9pPr marL="16705722" indent="0">
              <a:buNone/>
              <a:defRPr sz="9100"/>
            </a:lvl9pPr>
          </a:lstStyle>
          <a:p>
            <a:endParaRPr lang="en-GB"/>
          </a:p>
        </p:txBody>
      </p:sp>
      <p:sp>
        <p:nvSpPr>
          <p:cNvPr id="4" name="Text Placeholder 3"/>
          <p:cNvSpPr>
            <a:spLocks noGrp="1"/>
          </p:cNvSpPr>
          <p:nvPr>
            <p:ph type="body" sz="half" idx="2"/>
          </p:nvPr>
        </p:nvSpPr>
        <p:spPr>
          <a:xfrm>
            <a:off x="5935087" y="33503624"/>
            <a:ext cx="18167985" cy="5024051"/>
          </a:xfrm>
          <a:prstGeom prst="rect">
            <a:avLst/>
          </a:prstGeo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en-US"/>
              <a:t>Click to edit Master text styles</a:t>
            </a:r>
          </a:p>
        </p:txBody>
      </p:sp>
      <p:sp>
        <p:nvSpPr>
          <p:cNvPr id="5" name="Date Placeholder 4"/>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04/06/2021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854550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39677165"/>
            <a:ext cx="30279975" cy="3131359"/>
          </a:xfrm>
          <a:prstGeom prst="rect">
            <a:avLst/>
          </a:prstGeom>
        </p:spPr>
        <p:txBody>
          <a:bodyPr vert="horz" lIns="417643" tIns="208822" rIns="417643" bIns="208822" rtlCol="0" anchor="ctr"/>
          <a:lstStyle>
            <a:lvl1pPr algn="ctr">
              <a:defRPr sz="5500">
                <a:solidFill>
                  <a:schemeClr val="tx1">
                    <a:tint val="75000"/>
                  </a:schemeClr>
                </a:solidFill>
              </a:defRPr>
            </a:lvl1pPr>
          </a:lstStyle>
          <a:p>
            <a:endParaRPr lang="en-GB" dirty="0"/>
          </a:p>
        </p:txBody>
      </p:sp>
    </p:spTree>
    <p:extLst>
      <p:ext uri="{BB962C8B-B14F-4D97-AF65-F5344CB8AC3E}">
        <p14:creationId xmlns:p14="http://schemas.microsoft.com/office/powerpoint/2010/main" val="24879694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76431" rtl="0" eaLnBrk="1" latinLnBrk="0" hangingPunct="1">
        <a:spcBef>
          <a:spcPct val="0"/>
        </a:spcBef>
        <a:buNone/>
        <a:defRPr sz="20100" kern="1200">
          <a:solidFill>
            <a:schemeClr val="tx1"/>
          </a:solidFill>
          <a:latin typeface="+mj-lt"/>
          <a:ea typeface="+mj-ea"/>
          <a:cs typeface="+mj-cs"/>
        </a:defRPr>
      </a:lvl1pPr>
    </p:titleStyle>
    <p:bodyStyle>
      <a:lvl1pPr marL="1566161" indent="-1566161" algn="l" defTabSz="4176431" rtl="0" eaLnBrk="1" latinLnBrk="0" hangingPunct="1">
        <a:spcBef>
          <a:spcPct val="20000"/>
        </a:spcBef>
        <a:buFont typeface="Arial" pitchFamily="34" charset="0"/>
        <a:buChar char="•"/>
        <a:defRPr sz="14600" kern="1200">
          <a:solidFill>
            <a:schemeClr val="tx1"/>
          </a:solidFill>
          <a:latin typeface="+mn-lt"/>
          <a:ea typeface="+mn-ea"/>
          <a:cs typeface="+mn-cs"/>
        </a:defRPr>
      </a:lvl1pPr>
      <a:lvl2pPr marL="3393350" indent="-1305135" algn="l" defTabSz="4176431" rtl="0" eaLnBrk="1" latinLnBrk="0" hangingPunct="1">
        <a:spcBef>
          <a:spcPct val="20000"/>
        </a:spcBef>
        <a:buFont typeface="Arial" pitchFamily="34" charset="0"/>
        <a:buChar char="–"/>
        <a:defRPr sz="12800" kern="1200">
          <a:solidFill>
            <a:schemeClr val="tx1"/>
          </a:solidFill>
          <a:latin typeface="+mn-lt"/>
          <a:ea typeface="+mn-ea"/>
          <a:cs typeface="+mn-cs"/>
        </a:defRPr>
      </a:lvl2pPr>
      <a:lvl3pPr marL="5220538" indent="-1044108" algn="l" defTabSz="4176431" rtl="0" eaLnBrk="1" latinLnBrk="0" hangingPunct="1">
        <a:spcBef>
          <a:spcPct val="20000"/>
        </a:spcBef>
        <a:buFont typeface="Arial" pitchFamily="34" charset="0"/>
        <a:buChar char="•"/>
        <a:defRPr sz="11000" kern="1200">
          <a:solidFill>
            <a:schemeClr val="tx1"/>
          </a:solidFill>
          <a:latin typeface="+mn-lt"/>
          <a:ea typeface="+mn-ea"/>
          <a:cs typeface="+mn-cs"/>
        </a:defRPr>
      </a:lvl3pPr>
      <a:lvl4pPr marL="7308753"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4pPr>
      <a:lvl5pPr marL="9396969"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5pPr>
      <a:lvl6pPr marL="11485184"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6pPr>
      <a:lvl7pPr marL="13573399"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7pPr>
      <a:lvl8pPr marL="15661615"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8pPr>
      <a:lvl9pPr marL="17749830"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9pPr>
    </p:bodyStyle>
    <p:otherStyle>
      <a:defPPr>
        <a:defRPr lang="en-US"/>
      </a:defPPr>
      <a:lvl1pPr marL="0" algn="l" defTabSz="4176431" rtl="0" eaLnBrk="1" latinLnBrk="0" hangingPunct="1">
        <a:defRPr sz="8200" kern="1200">
          <a:solidFill>
            <a:schemeClr val="tx1"/>
          </a:solidFill>
          <a:latin typeface="+mn-lt"/>
          <a:ea typeface="+mn-ea"/>
          <a:cs typeface="+mn-cs"/>
        </a:defRPr>
      </a:lvl1pPr>
      <a:lvl2pPr marL="2088215" algn="l" defTabSz="4176431" rtl="0" eaLnBrk="1" latinLnBrk="0" hangingPunct="1">
        <a:defRPr sz="8200" kern="1200">
          <a:solidFill>
            <a:schemeClr val="tx1"/>
          </a:solidFill>
          <a:latin typeface="+mn-lt"/>
          <a:ea typeface="+mn-ea"/>
          <a:cs typeface="+mn-cs"/>
        </a:defRPr>
      </a:lvl2pPr>
      <a:lvl3pPr marL="4176431" algn="l" defTabSz="4176431" rtl="0" eaLnBrk="1" latinLnBrk="0" hangingPunct="1">
        <a:defRPr sz="8200" kern="1200">
          <a:solidFill>
            <a:schemeClr val="tx1"/>
          </a:solidFill>
          <a:latin typeface="+mn-lt"/>
          <a:ea typeface="+mn-ea"/>
          <a:cs typeface="+mn-cs"/>
        </a:defRPr>
      </a:lvl3pPr>
      <a:lvl4pPr marL="6264646" algn="l" defTabSz="4176431" rtl="0" eaLnBrk="1" latinLnBrk="0" hangingPunct="1">
        <a:defRPr sz="8200" kern="1200">
          <a:solidFill>
            <a:schemeClr val="tx1"/>
          </a:solidFill>
          <a:latin typeface="+mn-lt"/>
          <a:ea typeface="+mn-ea"/>
          <a:cs typeface="+mn-cs"/>
        </a:defRPr>
      </a:lvl4pPr>
      <a:lvl5pPr marL="8352861" algn="l" defTabSz="4176431" rtl="0" eaLnBrk="1" latinLnBrk="0" hangingPunct="1">
        <a:defRPr sz="8200" kern="1200">
          <a:solidFill>
            <a:schemeClr val="tx1"/>
          </a:solidFill>
          <a:latin typeface="+mn-lt"/>
          <a:ea typeface="+mn-ea"/>
          <a:cs typeface="+mn-cs"/>
        </a:defRPr>
      </a:lvl5pPr>
      <a:lvl6pPr marL="10441076" algn="l" defTabSz="4176431" rtl="0" eaLnBrk="1" latinLnBrk="0" hangingPunct="1">
        <a:defRPr sz="8200" kern="1200">
          <a:solidFill>
            <a:schemeClr val="tx1"/>
          </a:solidFill>
          <a:latin typeface="+mn-lt"/>
          <a:ea typeface="+mn-ea"/>
          <a:cs typeface="+mn-cs"/>
        </a:defRPr>
      </a:lvl6pPr>
      <a:lvl7pPr marL="12529292" algn="l" defTabSz="4176431" rtl="0" eaLnBrk="1" latinLnBrk="0" hangingPunct="1">
        <a:defRPr sz="8200" kern="1200">
          <a:solidFill>
            <a:schemeClr val="tx1"/>
          </a:solidFill>
          <a:latin typeface="+mn-lt"/>
          <a:ea typeface="+mn-ea"/>
          <a:cs typeface="+mn-cs"/>
        </a:defRPr>
      </a:lvl7pPr>
      <a:lvl8pPr marL="14617507" algn="l" defTabSz="4176431" rtl="0" eaLnBrk="1" latinLnBrk="0" hangingPunct="1">
        <a:defRPr sz="8200" kern="1200">
          <a:solidFill>
            <a:schemeClr val="tx1"/>
          </a:solidFill>
          <a:latin typeface="+mn-lt"/>
          <a:ea typeface="+mn-ea"/>
          <a:cs typeface="+mn-cs"/>
        </a:defRPr>
      </a:lvl8pPr>
      <a:lvl9pPr marL="16705722" algn="l" defTabSz="4176431" rtl="0" eaLnBrk="1" latinLnBrk="0" hangingPunct="1">
        <a:defRPr sz="8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14475" y="1714500"/>
            <a:ext cx="27251025" cy="7134225"/>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1514475" y="9988550"/>
            <a:ext cx="27251025" cy="2825115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1514475" y="39676388"/>
            <a:ext cx="7064375" cy="2279650"/>
          </a:xfrm>
          <a:prstGeom prst="rect">
            <a:avLst/>
          </a:prstGeom>
        </p:spPr>
        <p:txBody>
          <a:bodyPr vert="horz" lIns="91440" tIns="45720" rIns="91440" bIns="45720" rtlCol="0" anchor="ctr"/>
          <a:lstStyle>
            <a:lvl1pPr algn="l">
              <a:defRPr sz="1200">
                <a:solidFill>
                  <a:schemeClr val="tx1">
                    <a:tint val="75000"/>
                  </a:schemeClr>
                </a:solidFill>
              </a:defRPr>
            </a:lvl1pPr>
          </a:lstStyle>
          <a:p>
            <a:fld id="{A9F328CD-6046-486D-BD80-FCFAF305686C}" type="datetimeFigureOut">
              <a:rPr lang="en-GB" smtClean="0"/>
              <a:t>04/06/2021</a:t>
            </a:fld>
            <a:endParaRPr lang="en-GB"/>
          </a:p>
        </p:txBody>
      </p:sp>
      <p:sp>
        <p:nvSpPr>
          <p:cNvPr id="5" name="Footer Placeholder 4"/>
          <p:cNvSpPr>
            <a:spLocks noGrp="1"/>
          </p:cNvSpPr>
          <p:nvPr>
            <p:ph type="ftr" sz="quarter" idx="3"/>
          </p:nvPr>
        </p:nvSpPr>
        <p:spPr>
          <a:xfrm>
            <a:off x="10345738" y="39676388"/>
            <a:ext cx="9588500" cy="22796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21701125" y="39676388"/>
            <a:ext cx="7064375" cy="2279650"/>
          </a:xfrm>
          <a:prstGeom prst="rect">
            <a:avLst/>
          </a:prstGeom>
        </p:spPr>
        <p:txBody>
          <a:bodyPr vert="horz" lIns="91440" tIns="45720" rIns="91440" bIns="45720" rtlCol="0" anchor="ctr"/>
          <a:lstStyle>
            <a:lvl1pPr algn="r">
              <a:defRPr sz="1200">
                <a:solidFill>
                  <a:schemeClr val="tx1">
                    <a:tint val="75000"/>
                  </a:schemeClr>
                </a:solidFill>
              </a:defRPr>
            </a:lvl1pPr>
          </a:lstStyle>
          <a:p>
            <a:fld id="{CBB70996-1BAB-4810-B517-F3D895E17DBB}" type="slidenum">
              <a:rPr lang="en-GB" smtClean="0"/>
              <a:t>‹#›</a:t>
            </a:fld>
            <a:endParaRPr lang="en-GB"/>
          </a:p>
        </p:txBody>
      </p:sp>
    </p:spTree>
    <p:extLst>
      <p:ext uri="{BB962C8B-B14F-4D97-AF65-F5344CB8AC3E}">
        <p14:creationId xmlns:p14="http://schemas.microsoft.com/office/powerpoint/2010/main" val="34826632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emf"/><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495" y="1036988"/>
            <a:ext cx="3079750" cy="298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upa 1"/>
          <p:cNvGrpSpPr/>
          <p:nvPr/>
        </p:nvGrpSpPr>
        <p:grpSpPr>
          <a:xfrm>
            <a:off x="810395" y="40846422"/>
            <a:ext cx="28681777" cy="1593424"/>
            <a:chOff x="394549" y="11375725"/>
            <a:chExt cx="28681777" cy="1593424"/>
          </a:xfrm>
        </p:grpSpPr>
        <p:grpSp>
          <p:nvGrpSpPr>
            <p:cNvPr id="18" name="Grupa 17"/>
            <p:cNvGrpSpPr/>
            <p:nvPr/>
          </p:nvGrpSpPr>
          <p:grpSpPr>
            <a:xfrm>
              <a:off x="394549" y="11395150"/>
              <a:ext cx="8967787" cy="1524000"/>
              <a:chOff x="150813" y="5334000"/>
              <a:chExt cx="8967787" cy="1524000"/>
            </a:xfrm>
          </p:grpSpPr>
          <p:pic>
            <p:nvPicPr>
              <p:cNvPr id="19" name="Obraz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27750"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Obraz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4838"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Obraz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0813"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Grupa 21"/>
            <p:cNvGrpSpPr/>
            <p:nvPr/>
          </p:nvGrpSpPr>
          <p:grpSpPr>
            <a:xfrm>
              <a:off x="10251544" y="11445149"/>
              <a:ext cx="8967787" cy="1524000"/>
              <a:chOff x="150813" y="5334000"/>
              <a:chExt cx="8967787" cy="1524000"/>
            </a:xfrm>
          </p:grpSpPr>
          <p:pic>
            <p:nvPicPr>
              <p:cNvPr id="23" name="Obraz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27750"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Obraz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4838"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Obraz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0813"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 name="Grupa 25"/>
            <p:cNvGrpSpPr/>
            <p:nvPr/>
          </p:nvGrpSpPr>
          <p:grpSpPr>
            <a:xfrm>
              <a:off x="20108539" y="11375725"/>
              <a:ext cx="8967787" cy="1524000"/>
              <a:chOff x="150813" y="5334000"/>
              <a:chExt cx="8967787" cy="1524000"/>
            </a:xfrm>
          </p:grpSpPr>
          <p:pic>
            <p:nvPicPr>
              <p:cNvPr id="27" name="Obraz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27750"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Obraz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4838"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Obraz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0813"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5" name="pole tekstowe 6"/>
          <p:cNvSpPr txBox="1">
            <a:spLocks noChangeArrowheads="1"/>
          </p:cNvSpPr>
          <p:nvPr/>
        </p:nvSpPr>
        <p:spPr bwMode="auto">
          <a:xfrm>
            <a:off x="3546699" y="1036988"/>
            <a:ext cx="25682464" cy="6771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8200">
                <a:solidFill>
                  <a:schemeClr val="tx1"/>
                </a:solidFill>
                <a:latin typeface="Calibri" panose="020F0502020204030204" pitchFamily="34" charset="0"/>
                <a:cs typeface="Arial" panose="020B0604020202020204" pitchFamily="34" charset="0"/>
              </a:defRPr>
            </a:lvl1pPr>
            <a:lvl2pPr marL="742950" indent="-285750" eaLnBrk="0" hangingPunct="0">
              <a:defRPr sz="8200">
                <a:solidFill>
                  <a:schemeClr val="tx1"/>
                </a:solidFill>
                <a:latin typeface="Calibri" panose="020F0502020204030204" pitchFamily="34" charset="0"/>
                <a:cs typeface="Arial" panose="020B0604020202020204" pitchFamily="34" charset="0"/>
              </a:defRPr>
            </a:lvl2pPr>
            <a:lvl3pPr marL="1143000" indent="-228600" eaLnBrk="0" hangingPunct="0">
              <a:defRPr sz="8200">
                <a:solidFill>
                  <a:schemeClr val="tx1"/>
                </a:solidFill>
                <a:latin typeface="Calibri" panose="020F0502020204030204" pitchFamily="34" charset="0"/>
                <a:cs typeface="Arial" panose="020B0604020202020204" pitchFamily="34" charset="0"/>
              </a:defRPr>
            </a:lvl3pPr>
            <a:lvl4pPr marL="1600200" indent="-228600" eaLnBrk="0" hangingPunct="0">
              <a:defRPr sz="8200">
                <a:solidFill>
                  <a:schemeClr val="tx1"/>
                </a:solidFill>
                <a:latin typeface="Calibri" panose="020F0502020204030204" pitchFamily="34" charset="0"/>
                <a:cs typeface="Arial" panose="020B0604020202020204" pitchFamily="34" charset="0"/>
              </a:defRPr>
            </a:lvl4pPr>
            <a:lvl5pPr marL="2057400" indent="-228600" eaLnBrk="0" hangingPunct="0">
              <a:defRPr sz="8200">
                <a:solidFill>
                  <a:schemeClr val="tx1"/>
                </a:solidFill>
                <a:latin typeface="Calibri" panose="020F0502020204030204" pitchFamily="34" charset="0"/>
                <a:cs typeface="Arial" panose="020B0604020202020204" pitchFamily="34" charset="0"/>
              </a:defRPr>
            </a:lvl5pPr>
            <a:lvl6pPr marL="25146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6pPr>
            <a:lvl7pPr marL="29718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7pPr>
            <a:lvl8pPr marL="34290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8pPr>
            <a:lvl9pPr marL="38862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9pPr>
          </a:lstStyle>
          <a:p>
            <a:pPr algn="ctr" eaLnBrk="1" hangingPunct="1"/>
            <a:r>
              <a:rPr lang="pl-PL" altLang="pl-PL" sz="4000" b="1" dirty="0">
                <a:latin typeface="Times New Roman" panose="02020603050405020304" pitchFamily="18" charset="0"/>
                <a:cs typeface="Times New Roman" panose="02020603050405020304" pitchFamily="18" charset="0"/>
              </a:rPr>
              <a:t>The Jerzy Kukuczka </a:t>
            </a:r>
            <a:r>
              <a:rPr lang="pl-PL" altLang="pl-PL" sz="4000" b="1" dirty="0" err="1">
                <a:latin typeface="Times New Roman" panose="02020603050405020304" pitchFamily="18" charset="0"/>
                <a:cs typeface="Times New Roman" panose="02020603050405020304" pitchFamily="18" charset="0"/>
              </a:rPr>
              <a:t>Academy</a:t>
            </a:r>
            <a:r>
              <a:rPr lang="pl-PL" altLang="pl-PL" sz="4000" b="1" dirty="0">
                <a:latin typeface="Times New Roman" panose="02020603050405020304" pitchFamily="18" charset="0"/>
                <a:cs typeface="Times New Roman" panose="02020603050405020304" pitchFamily="18" charset="0"/>
              </a:rPr>
              <a:t> of </a:t>
            </a:r>
            <a:r>
              <a:rPr lang="pl-PL" altLang="pl-PL" sz="4000" b="1" dirty="0" err="1">
                <a:latin typeface="Times New Roman" panose="02020603050405020304" pitchFamily="18" charset="0"/>
                <a:cs typeface="Times New Roman" panose="02020603050405020304" pitchFamily="18" charset="0"/>
              </a:rPr>
              <a:t>Physical</a:t>
            </a:r>
            <a:r>
              <a:rPr lang="pl-PL" altLang="pl-PL" sz="4000" b="1" dirty="0">
                <a:latin typeface="Times New Roman" panose="02020603050405020304" pitchFamily="18" charset="0"/>
                <a:cs typeface="Times New Roman" panose="02020603050405020304" pitchFamily="18" charset="0"/>
              </a:rPr>
              <a:t> </a:t>
            </a:r>
            <a:r>
              <a:rPr lang="pl-PL" altLang="pl-PL" sz="4000" b="1" dirty="0" err="1">
                <a:latin typeface="Times New Roman" panose="02020603050405020304" pitchFamily="18" charset="0"/>
                <a:cs typeface="Times New Roman" panose="02020603050405020304" pitchFamily="18" charset="0"/>
              </a:rPr>
              <a:t>Education</a:t>
            </a:r>
            <a:r>
              <a:rPr lang="pl-PL" altLang="pl-PL" sz="4000" b="1" dirty="0">
                <a:latin typeface="Times New Roman" panose="02020603050405020304" pitchFamily="18" charset="0"/>
                <a:cs typeface="Times New Roman" panose="02020603050405020304" pitchFamily="18" charset="0"/>
              </a:rPr>
              <a:t> in Katowice, </a:t>
            </a:r>
            <a:r>
              <a:rPr lang="pl-PL" altLang="pl-PL" sz="4000" b="1" dirty="0" err="1">
                <a:latin typeface="Times New Roman" panose="02020603050405020304" pitchFamily="18" charset="0"/>
                <a:cs typeface="Times New Roman" panose="02020603050405020304" pitchFamily="18" charset="0"/>
              </a:rPr>
              <a:t>Department</a:t>
            </a:r>
            <a:r>
              <a:rPr lang="pl-PL" altLang="pl-PL" sz="4000" b="1" dirty="0">
                <a:latin typeface="Times New Roman" panose="02020603050405020304" pitchFamily="18" charset="0"/>
                <a:cs typeface="Times New Roman" panose="02020603050405020304" pitchFamily="18" charset="0"/>
              </a:rPr>
              <a:t>  of  Sports Training, </a:t>
            </a:r>
            <a:r>
              <a:rPr lang="pl-PL" altLang="pl-PL" sz="4000" b="1" dirty="0" err="1">
                <a:latin typeface="Times New Roman" panose="02020603050405020304" pitchFamily="18" charset="0"/>
                <a:cs typeface="Times New Roman" panose="02020603050405020304" pitchFamily="18" charset="0"/>
              </a:rPr>
              <a:t>Mikolowska</a:t>
            </a:r>
            <a:r>
              <a:rPr lang="pl-PL" altLang="pl-PL" sz="4000" b="1" dirty="0">
                <a:latin typeface="Times New Roman" panose="02020603050405020304" pitchFamily="18" charset="0"/>
                <a:cs typeface="Times New Roman" panose="02020603050405020304" pitchFamily="18" charset="0"/>
              </a:rPr>
              <a:t> 72A, 40-065 Katowice, </a:t>
            </a:r>
            <a:r>
              <a:rPr lang="pl-PL" altLang="pl-PL" sz="4000" b="1" dirty="0" smtClean="0">
                <a:latin typeface="Times New Roman" panose="02020603050405020304" pitchFamily="18" charset="0"/>
                <a:cs typeface="Times New Roman" panose="02020603050405020304" pitchFamily="18" charset="0"/>
              </a:rPr>
              <a:t>Poland</a:t>
            </a:r>
          </a:p>
          <a:p>
            <a:pPr algn="ctr" eaLnBrk="1" hangingPunct="1"/>
            <a:endParaRPr lang="pl-PL" sz="4000" b="1" dirty="0">
              <a:latin typeface="Times New Roman" panose="02020603050405020304" pitchFamily="18" charset="0"/>
              <a:cs typeface="Times New Roman" panose="02020603050405020304" pitchFamily="18" charset="0"/>
            </a:endParaRPr>
          </a:p>
          <a:p>
            <a:pPr algn="ctr" eaLnBrk="1" hangingPunct="1"/>
            <a:r>
              <a:rPr lang="en-US" b="1" dirty="0" smtClean="0"/>
              <a:t>The </a:t>
            </a:r>
            <a:r>
              <a:rPr lang="en-US" b="1" dirty="0"/>
              <a:t>fifth metatarsal bone fracture in athletes - modalities of treatment related to agility in soccer players</a:t>
            </a:r>
            <a:endParaRPr lang="pl-PL" dirty="0"/>
          </a:p>
          <a:p>
            <a:pPr algn="ctr" eaLnBrk="1" hangingPunct="1"/>
            <a:r>
              <a:rPr lang="pl-PL" sz="9000" b="1" dirty="0" smtClean="0"/>
              <a:t/>
            </a:r>
            <a:br>
              <a:rPr lang="pl-PL" sz="9000" b="1" dirty="0" smtClean="0"/>
            </a:br>
            <a:r>
              <a:rPr lang="pl-PL" sz="6000" b="1" dirty="0" smtClean="0"/>
              <a:t>Radosław Skowronek</a:t>
            </a:r>
            <a:endParaRPr lang="pl-PL" altLang="pl-PL" sz="6000" dirty="0">
              <a:latin typeface="Times New Roman" panose="02020603050405020304" pitchFamily="18" charset="0"/>
              <a:cs typeface="Times New Roman" panose="02020603050405020304" pitchFamily="18" charset="0"/>
            </a:endParaRPr>
          </a:p>
        </p:txBody>
      </p:sp>
      <p:sp>
        <p:nvSpPr>
          <p:cNvPr id="6" name="Prostokąt 5">
            <a:extLst>
              <a:ext uri="{FF2B5EF4-FFF2-40B4-BE49-F238E27FC236}">
                <a16:creationId xmlns:a16="http://schemas.microsoft.com/office/drawing/2014/main" id="{EFCA7E83-34C9-4321-AC72-C83542AC56B6}"/>
              </a:ext>
            </a:extLst>
          </p:cNvPr>
          <p:cNvSpPr/>
          <p:nvPr/>
        </p:nvSpPr>
        <p:spPr>
          <a:xfrm>
            <a:off x="1255257" y="7793198"/>
            <a:ext cx="13740713" cy="11224611"/>
          </a:xfrm>
          <a:prstGeom prst="rect">
            <a:avLst/>
          </a:prstGeom>
        </p:spPr>
        <p:txBody>
          <a:bodyPr wrap="square">
            <a:spAutoFit/>
          </a:bodyPr>
          <a:lstStyle/>
          <a:p>
            <a:pPr indent="180340" algn="just">
              <a:lnSpc>
                <a:spcPct val="115000"/>
              </a:lnSpc>
              <a:spcAft>
                <a:spcPts val="0"/>
              </a:spcAft>
            </a:pPr>
            <a:r>
              <a:rPr lang="en-US" sz="2800" b="1" dirty="0" smtClean="0">
                <a:latin typeface="Times New Roman" panose="02020603050405020304" pitchFamily="18" charset="0"/>
                <a:ea typeface="Times New Roman" panose="02020603050405020304" pitchFamily="18" charset="0"/>
                <a:cs typeface="Calibri" panose="020F0502020204030204" pitchFamily="34" charset="0"/>
              </a:rPr>
              <a:t>Introduction</a:t>
            </a:r>
            <a:endParaRPr lang="pl-PL" sz="2800" b="1" dirty="0">
              <a:latin typeface="Times New Roman" panose="02020603050405020304" pitchFamily="18" charset="0"/>
              <a:ea typeface="Times New Roman" panose="02020603050405020304" pitchFamily="18" charset="0"/>
              <a:cs typeface="Calibri" panose="020F0502020204030204" pitchFamily="34" charset="0"/>
            </a:endParaRPr>
          </a:p>
          <a:p>
            <a:pPr indent="180340" algn="just">
              <a:lnSpc>
                <a:spcPct val="115000"/>
              </a:lnSpc>
              <a:spcAft>
                <a:spcPts val="0"/>
              </a:spcAft>
            </a:pPr>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The </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5th metatarsal fracture is a common foot fracture which could exclude </a:t>
            </a:r>
            <a:r>
              <a:rPr lang="pl-PL" sz="2800" dirty="0" smtClean="0">
                <a:latin typeface="Times New Roman" panose="02020603050405020304" pitchFamily="18" charset="0"/>
                <a:ea typeface="Times New Roman" panose="02020603050405020304" pitchFamily="18" charset="0"/>
                <a:cs typeface="Times New Roman" panose="02020603050405020304" pitchFamily="18" charset="0"/>
              </a:rPr>
              <a:t>a</a:t>
            </a:r>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player from competition for several months and significantly affect his or her career. This manuscript presents the treatment and rehabilitation of professional soccer players who had acute fractures of the 5th metatarsal bone and a cannulated screw fixation. The main purpose of the analysis was to determine the minimum time necessary for </a:t>
            </a:r>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a </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permanent return to the sport after a 5th metatarsal fracture among professional soccer players.</a:t>
            </a:r>
            <a:endParaRPr lang="pl-PL" sz="2800" dirty="0">
              <a:latin typeface="Times New Roman" panose="02020603050405020304" pitchFamily="18" charset="0"/>
              <a:ea typeface="Times New Roman" panose="02020603050405020304" pitchFamily="18" charset="0"/>
              <a:cs typeface="Calibri" panose="020F0502020204030204" pitchFamily="34" charset="0"/>
            </a:endParaRPr>
          </a:p>
          <a:p>
            <a:pPr indent="180340" algn="just">
              <a:lnSpc>
                <a:spcPct val="115000"/>
              </a:lnSpc>
              <a:spcAft>
                <a:spcPts val="0"/>
              </a:spcAft>
            </a:pPr>
            <a:endParaRPr lang="pl-PL" sz="2800" dirty="0" smtClean="0">
              <a:latin typeface="Times New Roman" panose="02020603050405020304" pitchFamily="18" charset="0"/>
              <a:ea typeface="Times New Roman" panose="02020603050405020304" pitchFamily="18" charset="0"/>
              <a:cs typeface="Calibri" panose="020F0502020204030204" pitchFamily="34" charset="0"/>
            </a:endParaRPr>
          </a:p>
          <a:p>
            <a:pPr algn="just">
              <a:lnSpc>
                <a:spcPct val="115000"/>
              </a:lnSpc>
              <a:spcBef>
                <a:spcPts val="600"/>
              </a:spcBef>
              <a:spcAft>
                <a:spcPts val="600"/>
              </a:spcAft>
            </a:pPr>
            <a:r>
              <a:rPr lang="en-US" sz="2800" b="1" dirty="0" smtClean="0">
                <a:effectLst/>
                <a:latin typeface="Times New Roman" panose="02020603050405020304" pitchFamily="18" charset="0"/>
                <a:ea typeface="Times New Roman" panose="02020603050405020304" pitchFamily="18" charset="0"/>
                <a:cs typeface="Calibri" panose="020F0502020204030204" pitchFamily="34" charset="0"/>
              </a:rPr>
              <a:t>Results</a:t>
            </a:r>
            <a:endParaRPr lang="pl-PL" sz="2800" b="1" dirty="0" smtClean="0">
              <a:effectLst/>
              <a:latin typeface="Times New Roman" panose="02020603050405020304" pitchFamily="18" charset="0"/>
              <a:ea typeface="Times New Roman" panose="02020603050405020304" pitchFamily="18" charset="0"/>
              <a:cs typeface="Calibri" panose="020F0502020204030204" pitchFamily="34" charset="0"/>
            </a:endParaRPr>
          </a:p>
          <a:p>
            <a:pPr algn="just">
              <a:lnSpc>
                <a:spcPct val="115000"/>
              </a:lnSpc>
              <a:spcBef>
                <a:spcPts val="600"/>
              </a:spcBef>
              <a:spcAft>
                <a:spcPts val="600"/>
              </a:spcAft>
            </a:pPr>
            <a:r>
              <a:rPr lang="en-US" sz="2800" dirty="0">
                <a:latin typeface="Times New Roman" panose="02020603050405020304" pitchFamily="18" charset="0"/>
                <a:cs typeface="Times New Roman" panose="02020603050405020304" pitchFamily="18" charset="0"/>
              </a:rPr>
              <a:t>The midfielders were primarily in the group of risk for fracture and made 48% of the examination group. A one patient from the A group has suffered a </a:t>
            </a:r>
            <a:r>
              <a:rPr lang="en-US" sz="2800" dirty="0" err="1">
                <a:latin typeface="Times New Roman" panose="02020603050405020304" pitchFamily="18" charset="0"/>
                <a:cs typeface="Times New Roman" panose="02020603050405020304" pitchFamily="18" charset="0"/>
              </a:rPr>
              <a:t>refracture</a:t>
            </a:r>
            <a:r>
              <a:rPr lang="en-US" sz="2800" dirty="0">
                <a:latin typeface="Times New Roman" panose="02020603050405020304" pitchFamily="18" charset="0"/>
                <a:cs typeface="Times New Roman" panose="02020603050405020304" pitchFamily="18" charset="0"/>
              </a:rPr>
              <a:t> bone. The cause of this injury was a foul by a player of the opponent team 4 weeks after RTP. </a:t>
            </a:r>
            <a:r>
              <a:rPr lang="pl-PL" sz="2800" dirty="0">
                <a:latin typeface="Times New Roman" panose="02020603050405020304" pitchFamily="18" charset="0"/>
                <a:cs typeface="Times New Roman" panose="02020603050405020304" pitchFamily="18" charset="0"/>
              </a:rPr>
              <a:t/>
            </a:r>
            <a:br>
              <a:rPr lang="pl-PL" sz="2800" dirty="0">
                <a:latin typeface="Times New Roman" panose="02020603050405020304" pitchFamily="18" charset="0"/>
                <a:cs typeface="Times New Roman" panose="02020603050405020304" pitchFamily="18" charset="0"/>
              </a:rPr>
            </a:br>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RTP </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after surgery was on average 9.5 (± 2.3) weeks. Time between the surgery and RTP in group A was 0.4 weeks shorter than in group B (9.3 vs. 9.7 weeks; p&gt;0.05) (Fig.2). The longest time need to RTP after surgical treatment was reported for patients in subgroup 1 (10.8, SD ±3.1 weeks). Average time between RTP after conservative treatment and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refracture</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was 21.7 (min 6; max 52) weeks. A total time of inability to play was 10.3 (SD ±2.8) weeks in A group and 20.5 (±7.2) weeks in group B (Fig. 3). The longest inability time to play in group A had </a:t>
            </a:r>
            <a:r>
              <a:rPr lang="pl-PL" sz="2800" dirty="0" smtClean="0">
                <a:latin typeface="Times New Roman" panose="02020603050405020304" pitchFamily="18" charset="0"/>
                <a:ea typeface="Times New Roman" panose="02020603050405020304" pitchFamily="18" charset="0"/>
                <a:cs typeface="Times New Roman" panose="02020603050405020304" pitchFamily="18" charset="0"/>
              </a:rPr>
              <a:t/>
            </a:r>
            <a:br>
              <a:rPr lang="pl-PL" sz="2800" dirty="0" smtClean="0">
                <a:latin typeface="Times New Roman" panose="02020603050405020304" pitchFamily="18" charset="0"/>
                <a:ea typeface="Times New Roman" panose="02020603050405020304" pitchFamily="18" charset="0"/>
                <a:cs typeface="Times New Roman" panose="02020603050405020304" pitchFamily="18" charset="0"/>
              </a:rPr>
            </a:br>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a </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player with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refracture</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(2x8 weeks). In group B, the longest inability time was reported in player with nonunion bone (40 weeks). The total time of inability to play in subgroup 1 was 17.8 (±2.4) weeks and 24.5 (±10.5) in subgroup 2 (Fig. 4). There were no statistical correlations between the fracture and age, weight, height.</a:t>
            </a:r>
            <a:endParaRPr lang="pl-PL" sz="28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Prostokąt 7">
            <a:extLst>
              <a:ext uri="{FF2B5EF4-FFF2-40B4-BE49-F238E27FC236}">
                <a16:creationId xmlns:a16="http://schemas.microsoft.com/office/drawing/2014/main" id="{7FEB9350-FF18-4118-B825-3D6713A16F19}"/>
              </a:ext>
            </a:extLst>
          </p:cNvPr>
          <p:cNvSpPr/>
          <p:nvPr/>
        </p:nvSpPr>
        <p:spPr>
          <a:xfrm>
            <a:off x="15851023" y="11368015"/>
            <a:ext cx="11995623" cy="8710077"/>
          </a:xfrm>
          <a:prstGeom prst="rect">
            <a:avLst/>
          </a:prstGeom>
        </p:spPr>
        <p:txBody>
          <a:bodyPr wrap="square">
            <a:spAutoFit/>
          </a:bodyPr>
          <a:lstStyle/>
          <a:p>
            <a:r>
              <a:rPr lang="en-US" sz="2800" b="1" dirty="0" smtClean="0"/>
              <a:t>Material and methods</a:t>
            </a:r>
            <a:r>
              <a:rPr lang="pl-PL" sz="2800" b="1" dirty="0" smtClean="0"/>
              <a:t/>
            </a:r>
            <a:br>
              <a:rPr lang="pl-PL" sz="2800" b="1" dirty="0" smtClean="0"/>
            </a:br>
            <a:r>
              <a:rPr lang="en-US" sz="2800" b="1" dirty="0" smtClean="0"/>
              <a:t/>
            </a:r>
            <a:br>
              <a:rPr lang="en-US" sz="2800" b="1" dirty="0" smtClean="0"/>
            </a:br>
            <a:r>
              <a:rPr lang="en-US" sz="2800" b="1" i="1" dirty="0">
                <a:latin typeface="Times New Roman" panose="02020603050405020304" pitchFamily="18" charset="0"/>
                <a:cs typeface="Times New Roman" panose="02020603050405020304" pitchFamily="18" charset="0"/>
              </a:rPr>
              <a:t>Participants</a:t>
            </a:r>
            <a:endParaRPr lang="pl-PL"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A retrospective review of a database of professional soccer players from the Polish league who underwent surgical fixation of 5 metatarsal fractures between January 2014 and June 2019 in one orthopedic center was performed. A person having at least 4 trainings a week for at least 3 years and who has played in Polish football league matches is considered as professional player. Age, sex, affected side, body mass index (BMI), and injury mechanisms were collected from the hospital's electronic database. Twenty-one soccer players who underwent surgical anastomosis of the 5th metatarsal with a cannulated screw were included in the evaluation (Fig. 1). The characteristics of all participants’ are presented in Table 1. The average age of players was 23 (± 4) years, BMI was 23 (± 1.2). All patients underwent standard percutaneous internal fixation with use of cannulated screw. Return to play (RTP) was determined on the base of medical records and defined as a return to full training loadings.</a:t>
            </a:r>
            <a:endParaRPr lang="pl-PL" sz="2800" dirty="0">
              <a:latin typeface="Times New Roman" panose="02020603050405020304" pitchFamily="18" charset="0"/>
              <a:cs typeface="Times New Roman" panose="02020603050405020304" pitchFamily="18" charset="0"/>
            </a:endParaRPr>
          </a:p>
          <a:p>
            <a:endParaRPr lang="pl-PL" sz="2800" dirty="0" smtClean="0"/>
          </a:p>
          <a:p>
            <a:pPr algn="just"/>
            <a:endParaRPr lang="pl-PL" sz="2800" dirty="0">
              <a:latin typeface="Times New Roman" panose="02020603050405020304" pitchFamily="18" charset="0"/>
              <a:cs typeface="Calibri" panose="020F0502020204030204" pitchFamily="34" charset="0"/>
            </a:endParaRPr>
          </a:p>
          <a:p>
            <a:pPr algn="just"/>
            <a:endParaRPr lang="pl-PL" sz="2800" dirty="0">
              <a:latin typeface="Times New Roman" panose="02020603050405020304" pitchFamily="18" charset="0"/>
              <a:cs typeface="Calibri" panose="020F0502020204030204" pitchFamily="34" charset="0"/>
            </a:endParaRPr>
          </a:p>
          <a:p>
            <a:pPr algn="just"/>
            <a:endParaRPr lang="en-US" sz="2800" dirty="0">
              <a:latin typeface="Times New Roman" panose="02020603050405020304" pitchFamily="18" charset="0"/>
              <a:cs typeface="Calibri" panose="020F0502020204030204" pitchFamily="34" charset="0"/>
            </a:endParaRPr>
          </a:p>
        </p:txBody>
      </p:sp>
      <p:sp>
        <p:nvSpPr>
          <p:cNvPr id="34" name="Prostokąt 33">
            <a:extLst>
              <a:ext uri="{FF2B5EF4-FFF2-40B4-BE49-F238E27FC236}">
                <a16:creationId xmlns:a16="http://schemas.microsoft.com/office/drawing/2014/main" id="{C114B52E-4998-4BA8-A810-3C68622A7579}"/>
              </a:ext>
            </a:extLst>
          </p:cNvPr>
          <p:cNvSpPr/>
          <p:nvPr/>
        </p:nvSpPr>
        <p:spPr>
          <a:xfrm>
            <a:off x="15825781" y="8050378"/>
            <a:ext cx="12581616" cy="3714863"/>
          </a:xfrm>
          <a:prstGeom prst="rect">
            <a:avLst/>
          </a:prstGeom>
        </p:spPr>
        <p:txBody>
          <a:bodyPr wrap="square">
            <a:spAutoFit/>
          </a:bodyPr>
          <a:lstStyle/>
          <a:p>
            <a:pPr algn="just">
              <a:lnSpc>
                <a:spcPct val="115000"/>
              </a:lnSpc>
              <a:spcBef>
                <a:spcPts val="600"/>
              </a:spcBef>
              <a:spcAft>
                <a:spcPts val="600"/>
              </a:spcAft>
            </a:pPr>
            <a:r>
              <a:rPr lang="pl-PL" sz="2800" b="1" dirty="0" err="1" smtClean="0">
                <a:latin typeface="Times New Roman" panose="02020603050405020304" pitchFamily="18" charset="0"/>
                <a:ea typeface="Times New Roman" panose="02020603050405020304" pitchFamily="18" charset="0"/>
                <a:cs typeface="Times New Roman" panose="02020603050405020304" pitchFamily="18" charset="0"/>
              </a:rPr>
              <a:t>Discussion</a:t>
            </a:r>
            <a:r>
              <a:rPr lang="pl-PL" sz="2800" b="1" dirty="0" smtClean="0">
                <a:latin typeface="Times New Roman" panose="02020603050405020304" pitchFamily="18" charset="0"/>
                <a:ea typeface="Times New Roman" panose="02020603050405020304" pitchFamily="18" charset="0"/>
                <a:cs typeface="Times New Roman" panose="02020603050405020304" pitchFamily="18" charset="0"/>
              </a:rPr>
              <a:t> and </a:t>
            </a:r>
            <a:r>
              <a:rPr lang="pl-PL" sz="2800" b="1" dirty="0" err="1" smtClean="0">
                <a:latin typeface="Times New Roman" panose="02020603050405020304" pitchFamily="18" charset="0"/>
                <a:ea typeface="Times New Roman" panose="02020603050405020304" pitchFamily="18" charset="0"/>
                <a:cs typeface="Times New Roman" panose="02020603050405020304" pitchFamily="18" charset="0"/>
              </a:rPr>
              <a:t>Conclussions</a:t>
            </a:r>
            <a:endParaRPr lang="pl-PL" sz="2800" b="1" dirty="0" smtClean="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600"/>
              </a:spcBef>
              <a:spcAft>
                <a:spcPts val="600"/>
              </a:spcAft>
            </a:pPr>
            <a:r>
              <a:rPr lang="pl-PL" sz="2800" dirty="0" err="1">
                <a:latin typeface="Times New Roman" panose="02020603050405020304" pitchFamily="18" charset="0"/>
                <a:ea typeface="Calibri" panose="020F0502020204030204" pitchFamily="34" charset="0"/>
              </a:rPr>
              <a:t>Prompt</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fracture</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stabilization</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surgery</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is</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recommended</a:t>
            </a:r>
            <a:r>
              <a:rPr lang="pl-PL" sz="2800" dirty="0">
                <a:latin typeface="Times New Roman" panose="02020603050405020304" pitchFamily="18" charset="0"/>
                <a:ea typeface="Calibri" panose="020F0502020204030204" pitchFamily="34" charset="0"/>
              </a:rPr>
              <a:t> for </a:t>
            </a:r>
            <a:r>
              <a:rPr lang="pl-PL" sz="2800" dirty="0" err="1">
                <a:latin typeface="Times New Roman" panose="02020603050405020304" pitchFamily="18" charset="0"/>
                <a:ea typeface="Calibri" panose="020F0502020204030204" pitchFamily="34" charset="0"/>
              </a:rPr>
              <a:t>athletes</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enabling</a:t>
            </a:r>
            <a:r>
              <a:rPr lang="pl-PL" sz="2800" dirty="0">
                <a:latin typeface="Times New Roman" panose="02020603050405020304" pitchFamily="18" charset="0"/>
                <a:ea typeface="Calibri" panose="020F0502020204030204" pitchFamily="34" charset="0"/>
              </a:rPr>
              <a:t> the </a:t>
            </a:r>
            <a:r>
              <a:rPr lang="pl-PL" sz="2800" dirty="0" err="1">
                <a:latin typeface="Times New Roman" panose="02020603050405020304" pitchFamily="18" charset="0"/>
                <a:ea typeface="Calibri" panose="020F0502020204030204" pitchFamily="34" charset="0"/>
              </a:rPr>
              <a:t>implementation</a:t>
            </a:r>
            <a:r>
              <a:rPr lang="pl-PL" sz="2800" dirty="0">
                <a:latin typeface="Times New Roman" panose="02020603050405020304" pitchFamily="18" charset="0"/>
                <a:ea typeface="Calibri" panose="020F0502020204030204" pitchFamily="34" charset="0"/>
              </a:rPr>
              <a:t> of </a:t>
            </a:r>
            <a:r>
              <a:rPr lang="pl-PL" sz="2800" dirty="0" err="1">
                <a:latin typeface="Times New Roman" panose="02020603050405020304" pitchFamily="18" charset="0"/>
                <a:ea typeface="Calibri" panose="020F0502020204030204" pitchFamily="34" charset="0"/>
              </a:rPr>
              <a:t>an</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aggressive</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rehabilitation</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protocol</a:t>
            </a:r>
            <a:r>
              <a:rPr lang="pl-PL" sz="2800" dirty="0">
                <a:latin typeface="Times New Roman" panose="02020603050405020304" pitchFamily="18" charset="0"/>
                <a:ea typeface="Calibri" panose="020F0502020204030204" pitchFamily="34" charset="0"/>
              </a:rPr>
              <a:t> as </a:t>
            </a:r>
            <a:r>
              <a:rPr lang="pl-PL" sz="2800" dirty="0" err="1">
                <a:latin typeface="Times New Roman" panose="02020603050405020304" pitchFamily="18" charset="0"/>
                <a:ea typeface="Calibri" panose="020F0502020204030204" pitchFamily="34" charset="0"/>
              </a:rPr>
              <a:t>soon</a:t>
            </a:r>
            <a:r>
              <a:rPr lang="pl-PL" sz="2800" dirty="0">
                <a:latin typeface="Times New Roman" panose="02020603050405020304" pitchFamily="18" charset="0"/>
                <a:ea typeface="Calibri" panose="020F0502020204030204" pitchFamily="34" charset="0"/>
              </a:rPr>
              <a:t> as </a:t>
            </a:r>
            <a:r>
              <a:rPr lang="pl-PL" sz="2800" dirty="0" err="1">
                <a:latin typeface="Times New Roman" panose="02020603050405020304" pitchFamily="18" charset="0"/>
                <a:ea typeface="Calibri" panose="020F0502020204030204" pitchFamily="34" charset="0"/>
              </a:rPr>
              <a:t>possible</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Early</a:t>
            </a:r>
            <a:r>
              <a:rPr lang="pl-PL" sz="2800" dirty="0">
                <a:latin typeface="Times New Roman" panose="02020603050405020304" pitchFamily="18" charset="0"/>
                <a:ea typeface="Calibri" panose="020F0502020204030204" pitchFamily="34" charset="0"/>
              </a:rPr>
              <a:t> limb </a:t>
            </a:r>
            <a:r>
              <a:rPr lang="pl-PL" sz="2800" dirty="0" err="1">
                <a:latin typeface="Times New Roman" panose="02020603050405020304" pitchFamily="18" charset="0"/>
                <a:ea typeface="Calibri" panose="020F0502020204030204" pitchFamily="34" charset="0"/>
              </a:rPr>
              <a:t>loading</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after</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surgery</a:t>
            </a:r>
            <a:r>
              <a:rPr lang="pl-PL" sz="2800" dirty="0">
                <a:latin typeface="Times New Roman" panose="02020603050405020304" pitchFamily="18" charset="0"/>
                <a:ea typeface="Calibri" panose="020F0502020204030204" pitchFamily="34" charset="0"/>
              </a:rPr>
              <a:t> (from </a:t>
            </a:r>
            <a:r>
              <a:rPr lang="pl-PL" sz="2800" dirty="0" err="1">
                <a:latin typeface="Times New Roman" panose="02020603050405020304" pitchFamily="18" charset="0"/>
                <a:ea typeface="Calibri" panose="020F0502020204030204" pitchFamily="34" charset="0"/>
              </a:rPr>
              <a:t>week</a:t>
            </a:r>
            <a:r>
              <a:rPr lang="pl-PL" sz="2800" dirty="0">
                <a:latin typeface="Times New Roman" panose="02020603050405020304" pitchFamily="18" charset="0"/>
                <a:ea typeface="Calibri" panose="020F0502020204030204" pitchFamily="34" charset="0"/>
              </a:rPr>
              <a:t> 2) </a:t>
            </a:r>
            <a:r>
              <a:rPr lang="pl-PL" sz="2800" dirty="0" err="1">
                <a:latin typeface="Times New Roman" panose="02020603050405020304" pitchFamily="18" charset="0"/>
                <a:ea typeface="Calibri" panose="020F0502020204030204" pitchFamily="34" charset="0"/>
              </a:rPr>
              <a:t>does</a:t>
            </a:r>
            <a:r>
              <a:rPr lang="pl-PL" sz="2800" dirty="0">
                <a:latin typeface="Times New Roman" panose="02020603050405020304" pitchFamily="18" charset="0"/>
                <a:ea typeface="Calibri" panose="020F0502020204030204" pitchFamily="34" charset="0"/>
              </a:rPr>
              <a:t> not </a:t>
            </a:r>
            <a:r>
              <a:rPr lang="pl-PL" sz="2800" dirty="0" err="1">
                <a:latin typeface="Times New Roman" panose="02020603050405020304" pitchFamily="18" charset="0"/>
                <a:ea typeface="Calibri" panose="020F0502020204030204" pitchFamily="34" charset="0"/>
              </a:rPr>
              <a:t>delay</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fracture</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healing</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or</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hinder</a:t>
            </a:r>
            <a:r>
              <a:rPr lang="pl-PL" sz="2800" dirty="0">
                <a:latin typeface="Times New Roman" panose="02020603050405020304" pitchFamily="18" charset="0"/>
                <a:ea typeface="Calibri" panose="020F0502020204030204" pitchFamily="34" charset="0"/>
              </a:rPr>
              <a:t> the </a:t>
            </a:r>
            <a:r>
              <a:rPr lang="pl-PL" sz="2800" dirty="0" err="1">
                <a:latin typeface="Times New Roman" panose="02020603050405020304" pitchFamily="18" charset="0"/>
                <a:ea typeface="Calibri" panose="020F0502020204030204" pitchFamily="34" charset="0"/>
              </a:rPr>
              <a:t>bone</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union</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thus</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rehabilitation</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plays</a:t>
            </a:r>
            <a:r>
              <a:rPr lang="pl-PL" sz="2800" dirty="0">
                <a:latin typeface="Times New Roman" panose="02020603050405020304" pitchFamily="18" charset="0"/>
                <a:ea typeface="Calibri" panose="020F0502020204030204" pitchFamily="34" charset="0"/>
              </a:rPr>
              <a:t> a </a:t>
            </a:r>
            <a:r>
              <a:rPr lang="pl-PL" sz="2800" dirty="0" err="1">
                <a:latin typeface="Times New Roman" panose="02020603050405020304" pitchFamily="18" charset="0"/>
                <a:ea typeface="Calibri" panose="020F0502020204030204" pitchFamily="34" charset="0"/>
              </a:rPr>
              <a:t>crucial</a:t>
            </a:r>
            <a:r>
              <a:rPr lang="pl-PL" sz="2800" dirty="0">
                <a:latin typeface="Times New Roman" panose="02020603050405020304" pitchFamily="18" charset="0"/>
                <a:ea typeface="Calibri" panose="020F0502020204030204" pitchFamily="34" charset="0"/>
              </a:rPr>
              <a:t> role in </a:t>
            </a:r>
            <a:r>
              <a:rPr lang="pl-PL" sz="2800" dirty="0" err="1">
                <a:latin typeface="Times New Roman" panose="02020603050405020304" pitchFamily="18" charset="0"/>
                <a:ea typeface="Calibri" panose="020F0502020204030204" pitchFamily="34" charset="0"/>
              </a:rPr>
              <a:t>shortening</a:t>
            </a:r>
            <a:r>
              <a:rPr lang="pl-PL" sz="2800" dirty="0">
                <a:latin typeface="Times New Roman" panose="02020603050405020304" pitchFamily="18" charset="0"/>
                <a:ea typeface="Calibri" panose="020F0502020204030204" pitchFamily="34" charset="0"/>
              </a:rPr>
              <a:t> the </a:t>
            </a:r>
            <a:r>
              <a:rPr lang="pl-PL" sz="2800" dirty="0" err="1">
                <a:latin typeface="Times New Roman" panose="02020603050405020304" pitchFamily="18" charset="0"/>
                <a:ea typeface="Calibri" panose="020F0502020204030204" pitchFamily="34" charset="0"/>
              </a:rPr>
              <a:t>time</a:t>
            </a:r>
            <a:r>
              <a:rPr lang="pl-PL" sz="2800" dirty="0">
                <a:latin typeface="Times New Roman" panose="02020603050405020304" pitchFamily="18" charset="0"/>
                <a:ea typeface="Calibri" panose="020F0502020204030204" pitchFamily="34" charset="0"/>
              </a:rPr>
              <a:t> of RTP (return to </a:t>
            </a:r>
            <a:r>
              <a:rPr lang="pl-PL" sz="2800" dirty="0" err="1">
                <a:latin typeface="Times New Roman" panose="02020603050405020304" pitchFamily="18" charset="0"/>
                <a:ea typeface="Calibri" panose="020F0502020204030204" pitchFamily="34" charset="0"/>
              </a:rPr>
              <a:t>play</a:t>
            </a:r>
            <a:r>
              <a:rPr lang="pl-PL" sz="2800" dirty="0">
                <a:latin typeface="Times New Roman" panose="02020603050405020304" pitchFamily="18" charset="0"/>
                <a:ea typeface="Calibri" panose="020F0502020204030204" pitchFamily="34" charset="0"/>
              </a:rPr>
              <a:t>) and </a:t>
            </a:r>
            <a:r>
              <a:rPr lang="pl-PL" sz="2800" dirty="0" err="1">
                <a:latin typeface="Times New Roman" panose="02020603050405020304" pitchFamily="18" charset="0"/>
                <a:ea typeface="Calibri" panose="020F0502020204030204" pitchFamily="34" charset="0"/>
              </a:rPr>
              <a:t>is</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obligatory</a:t>
            </a:r>
            <a:r>
              <a:rPr lang="pl-PL" sz="2800" dirty="0">
                <a:latin typeface="Times New Roman" panose="02020603050405020304" pitchFamily="18" charset="0"/>
                <a:ea typeface="Calibri" panose="020F0502020204030204" pitchFamily="34" charset="0"/>
              </a:rPr>
              <a:t> for </a:t>
            </a:r>
            <a:r>
              <a:rPr lang="pl-PL" sz="2800" dirty="0" err="1">
                <a:latin typeface="Times New Roman" panose="02020603050405020304" pitchFamily="18" charset="0"/>
                <a:ea typeface="Calibri" panose="020F0502020204030204" pitchFamily="34" charset="0"/>
              </a:rPr>
              <a:t>each</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athlete</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who</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undergoes</a:t>
            </a:r>
            <a:r>
              <a:rPr lang="pl-PL" sz="2800" dirty="0">
                <a:latin typeface="Times New Roman" panose="02020603050405020304" pitchFamily="18" charset="0"/>
                <a:ea typeface="Calibri" panose="020F0502020204030204" pitchFamily="34" charset="0"/>
              </a:rPr>
              <a:t> </a:t>
            </a:r>
            <a:r>
              <a:rPr lang="pl-PL" sz="2800" dirty="0" err="1">
                <a:latin typeface="Times New Roman" panose="02020603050405020304" pitchFamily="18" charset="0"/>
                <a:ea typeface="Calibri" panose="020F0502020204030204" pitchFamily="34" charset="0"/>
              </a:rPr>
              <a:t>surgical</a:t>
            </a:r>
            <a:r>
              <a:rPr lang="pl-PL" sz="2800" dirty="0">
                <a:latin typeface="Times New Roman" panose="02020603050405020304" pitchFamily="18" charset="0"/>
                <a:ea typeface="Calibri" panose="020F0502020204030204" pitchFamily="34" charset="0"/>
              </a:rPr>
              <a:t> </a:t>
            </a:r>
            <a:r>
              <a:rPr lang="pl-PL" sz="2800" dirty="0" err="1" smtClean="0">
                <a:latin typeface="Times New Roman" panose="02020603050405020304" pitchFamily="18" charset="0"/>
                <a:ea typeface="Calibri" panose="020F0502020204030204" pitchFamily="34" charset="0"/>
              </a:rPr>
              <a:t>treatment</a:t>
            </a:r>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pl-PL" sz="2800" dirty="0">
                <a:latin typeface="Times New Roman" panose="02020603050405020304" pitchFamily="18" charset="0"/>
                <a:ea typeface="Times New Roman" panose="02020603050405020304" pitchFamily="18" charset="0"/>
                <a:cs typeface="Calibri" panose="020F0502020204030204" pitchFamily="34" charset="0"/>
              </a:rPr>
              <a:t/>
            </a:r>
            <a:br>
              <a:rPr lang="pl-PL" sz="2800" dirty="0">
                <a:latin typeface="Times New Roman" panose="02020603050405020304" pitchFamily="18" charset="0"/>
                <a:ea typeface="Times New Roman" panose="02020603050405020304" pitchFamily="18" charset="0"/>
                <a:cs typeface="Calibri" panose="020F0502020204030204" pitchFamily="34" charset="0"/>
              </a:rPr>
            </a:br>
            <a:endParaRPr lang="pl-PL" sz="2800" dirty="0"/>
          </a:p>
        </p:txBody>
      </p:sp>
      <p:sp>
        <p:nvSpPr>
          <p:cNvPr id="35" name="Prostokąt 34">
            <a:extLst>
              <a:ext uri="{FF2B5EF4-FFF2-40B4-BE49-F238E27FC236}">
                <a16:creationId xmlns:a16="http://schemas.microsoft.com/office/drawing/2014/main" id="{1DAE0964-58C3-4B82-AD07-30351BA793F5}"/>
              </a:ext>
            </a:extLst>
          </p:cNvPr>
          <p:cNvSpPr/>
          <p:nvPr/>
        </p:nvSpPr>
        <p:spPr>
          <a:xfrm>
            <a:off x="16198543" y="35201831"/>
            <a:ext cx="13369899" cy="5963171"/>
          </a:xfrm>
          <a:prstGeom prst="rect">
            <a:avLst/>
          </a:prstGeom>
        </p:spPr>
        <p:txBody>
          <a:bodyPr wrap="square">
            <a:spAutoFit/>
          </a:bodyPr>
          <a:lstStyle/>
          <a:p>
            <a:pPr>
              <a:lnSpc>
                <a:spcPts val="1100"/>
              </a:lnSpc>
              <a:spcBef>
                <a:spcPts val="2400"/>
              </a:spcBef>
              <a:spcAft>
                <a:spcPts val="1000"/>
              </a:spcAft>
            </a:pPr>
            <a:r>
              <a:rPr lang="en-US" sz="2400" b="1" dirty="0">
                <a:latin typeface="Times New Roman" panose="02020603050405020304" pitchFamily="18" charset="0"/>
                <a:ea typeface="SimSun" panose="02010600030101010101" pitchFamily="2" charset="-122"/>
              </a:rPr>
              <a:t>References</a:t>
            </a:r>
            <a:r>
              <a:rPr lang="en-US" sz="2400" dirty="0">
                <a:latin typeface="Times New Roman" panose="02020603050405020304" pitchFamily="18" charset="0"/>
                <a:ea typeface="SimSun" panose="02010600030101010101" pitchFamily="2" charset="-122"/>
              </a:rPr>
              <a:t> </a:t>
            </a:r>
            <a:endParaRPr lang="pl-PL" sz="2400" dirty="0">
              <a:latin typeface="Times New Roman" panose="02020603050405020304" pitchFamily="18" charset="0"/>
              <a:ea typeface="SimSun" panose="02010600030101010101" pitchFamily="2" charset="-122"/>
            </a:endParaRPr>
          </a:p>
          <a:p>
            <a:pPr lvl="0" algn="just"/>
            <a:r>
              <a:rPr lang="pl-PL" sz="2400" dirty="0" smtClean="0">
                <a:latin typeface="Times New Roman" panose="02020603050405020304" pitchFamily="18" charset="0"/>
                <a:cs typeface="Times New Roman" panose="02020603050405020304" pitchFamily="18" charset="0"/>
              </a:rPr>
              <a:t>1. </a:t>
            </a:r>
            <a:r>
              <a:rPr lang="en-US" sz="2400" dirty="0" err="1" smtClean="0">
                <a:latin typeface="Times New Roman" panose="02020603050405020304" pitchFamily="18" charset="0"/>
                <a:cs typeface="Times New Roman" panose="02020603050405020304" pitchFamily="18" charset="0"/>
              </a:rPr>
              <a:t>Battaglia</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PJ, </a:t>
            </a:r>
            <a:r>
              <a:rPr lang="en-US" sz="2400" dirty="0" err="1">
                <a:latin typeface="Times New Roman" panose="02020603050405020304" pitchFamily="18" charset="0"/>
                <a:cs typeface="Times New Roman" panose="02020603050405020304" pitchFamily="18" charset="0"/>
              </a:rPr>
              <a:t>Kaeser</a:t>
            </a:r>
            <a:r>
              <a:rPr lang="en-US" sz="2400" dirty="0">
                <a:latin typeface="Times New Roman" panose="02020603050405020304" pitchFamily="18" charset="0"/>
                <a:cs typeface="Times New Roman" panose="02020603050405020304" pitchFamily="18" charset="0"/>
              </a:rPr>
              <a:t> MA, </a:t>
            </a:r>
            <a:r>
              <a:rPr lang="en-US" sz="2400" dirty="0" err="1">
                <a:latin typeface="Times New Roman" panose="02020603050405020304" pitchFamily="18" charset="0"/>
                <a:cs typeface="Times New Roman" panose="02020603050405020304" pitchFamily="18" charset="0"/>
              </a:rPr>
              <a:t>Kettner</a:t>
            </a:r>
            <a:r>
              <a:rPr lang="en-US" sz="2400" dirty="0">
                <a:latin typeface="Times New Roman" panose="02020603050405020304" pitchFamily="18" charset="0"/>
                <a:cs typeface="Times New Roman" panose="02020603050405020304" pitchFamily="18" charset="0"/>
              </a:rPr>
              <a:t> NW. Diagnosis and serial sonography of a proximal fifth metatarsal stress fracture. J </a:t>
            </a:r>
            <a:r>
              <a:rPr lang="en-US" sz="2400" dirty="0" err="1">
                <a:latin typeface="Times New Roman" panose="02020603050405020304" pitchFamily="18" charset="0"/>
                <a:cs typeface="Times New Roman" panose="02020603050405020304" pitchFamily="18" charset="0"/>
              </a:rPr>
              <a:t>Chiropr</a:t>
            </a:r>
            <a:r>
              <a:rPr lang="en-US" sz="2400" dirty="0">
                <a:latin typeface="Times New Roman" panose="02020603050405020304" pitchFamily="18" charset="0"/>
                <a:cs typeface="Times New Roman" panose="02020603050405020304" pitchFamily="18" charset="0"/>
              </a:rPr>
              <a:t> Med, 2013; 12(3): 196-200</a:t>
            </a:r>
            <a:r>
              <a:rPr lang="en-US" sz="2400" dirty="0" smtClean="0">
                <a:latin typeface="Times New Roman" panose="02020603050405020304" pitchFamily="18" charset="0"/>
                <a:cs typeface="Times New Roman" panose="02020603050405020304" pitchFamily="18" charset="0"/>
              </a:rPr>
              <a:t>.</a:t>
            </a:r>
            <a:endParaRPr lang="pl-PL" sz="2400" dirty="0" smtClean="0">
              <a:latin typeface="Times New Roman" panose="02020603050405020304" pitchFamily="18" charset="0"/>
              <a:cs typeface="Times New Roman" panose="02020603050405020304" pitchFamily="18" charset="0"/>
            </a:endParaRPr>
          </a:p>
          <a:p>
            <a:pPr lvl="0" algn="just"/>
            <a:endParaRPr lang="pl-PL" sz="2400" dirty="0" smtClean="0">
              <a:latin typeface="Times New Roman" panose="02020603050405020304" pitchFamily="18" charset="0"/>
              <a:cs typeface="Times New Roman" panose="02020603050405020304" pitchFamily="18" charset="0"/>
            </a:endParaRPr>
          </a:p>
          <a:p>
            <a:pPr algn="just"/>
            <a:r>
              <a:rPr lang="pl-PL" sz="2400" dirty="0" smtClean="0">
                <a:latin typeface="Times New Roman" panose="02020603050405020304" pitchFamily="18" charset="0"/>
                <a:cs typeface="Times New Roman" panose="02020603050405020304" pitchFamily="18" charset="0"/>
              </a:rPr>
              <a:t>2. </a:t>
            </a:r>
            <a:r>
              <a:rPr lang="en-US" sz="2400" dirty="0">
                <a:latin typeface="Times New Roman" panose="02020603050405020304" pitchFamily="18" charset="0"/>
                <a:cs typeface="Times New Roman" panose="02020603050405020304" pitchFamily="18" charset="0"/>
              </a:rPr>
              <a:t>Porter DA, </a:t>
            </a:r>
            <a:r>
              <a:rPr lang="en-US" sz="2400" dirty="0" err="1">
                <a:latin typeface="Times New Roman" panose="02020603050405020304" pitchFamily="18" charset="0"/>
                <a:cs typeface="Times New Roman" panose="02020603050405020304" pitchFamily="18" charset="0"/>
              </a:rPr>
              <a:t>Rund</a:t>
            </a:r>
            <a:r>
              <a:rPr lang="en-US" sz="2400" dirty="0">
                <a:latin typeface="Times New Roman" panose="02020603050405020304" pitchFamily="18" charset="0"/>
                <a:cs typeface="Times New Roman" panose="02020603050405020304" pitchFamily="18" charset="0"/>
              </a:rPr>
              <a:t> AM, </a:t>
            </a:r>
            <a:r>
              <a:rPr lang="en-US" sz="2400" dirty="0" err="1">
                <a:latin typeface="Times New Roman" panose="02020603050405020304" pitchFamily="18" charset="0"/>
                <a:cs typeface="Times New Roman" panose="02020603050405020304" pitchFamily="18" charset="0"/>
              </a:rPr>
              <a:t>Dobslaw</a:t>
            </a:r>
            <a:r>
              <a:rPr lang="en-US" sz="2400" dirty="0">
                <a:latin typeface="Times New Roman" panose="02020603050405020304" pitchFamily="18" charset="0"/>
                <a:cs typeface="Times New Roman" panose="02020603050405020304" pitchFamily="18" charset="0"/>
              </a:rPr>
              <a:t> R, Duncan M. Comparison of 4.5- and 5.5-mm cannulated stainless steel screws for fifth metatarsal Jones fracture fixation. Foot Ankle </a:t>
            </a:r>
            <a:r>
              <a:rPr lang="en-US" sz="2400" dirty="0" err="1">
                <a:latin typeface="Times New Roman" panose="02020603050405020304" pitchFamily="18" charset="0"/>
                <a:cs typeface="Times New Roman" panose="02020603050405020304" pitchFamily="18" charset="0"/>
              </a:rPr>
              <a:t>Int</a:t>
            </a:r>
            <a:r>
              <a:rPr lang="en-US" sz="2400" dirty="0">
                <a:latin typeface="Times New Roman" panose="02020603050405020304" pitchFamily="18" charset="0"/>
                <a:cs typeface="Times New Roman" panose="02020603050405020304" pitchFamily="18" charset="0"/>
              </a:rPr>
              <a:t>, 2009 ;30(1): 27-33</a:t>
            </a:r>
            <a:r>
              <a:rPr lang="en-US" sz="2400" dirty="0" smtClean="0">
                <a:latin typeface="Times New Roman" panose="02020603050405020304" pitchFamily="18" charset="0"/>
                <a:cs typeface="Times New Roman" panose="02020603050405020304" pitchFamily="18" charset="0"/>
              </a:rPr>
              <a:t>. </a:t>
            </a:r>
            <a:endParaRPr lang="pl-PL" sz="2400" dirty="0" smtClean="0">
              <a:latin typeface="Times New Roman" panose="02020603050405020304" pitchFamily="18" charset="0"/>
              <a:cs typeface="Times New Roman" panose="02020603050405020304" pitchFamily="18" charset="0"/>
            </a:endParaRPr>
          </a:p>
          <a:p>
            <a:pPr algn="just"/>
            <a:endParaRPr lang="pl-PL" sz="2400" dirty="0" smtClean="0">
              <a:latin typeface="Times New Roman" panose="02020603050405020304" pitchFamily="18" charset="0"/>
              <a:cs typeface="Times New Roman" panose="02020603050405020304" pitchFamily="18" charset="0"/>
            </a:endParaRPr>
          </a:p>
          <a:p>
            <a:pPr algn="just"/>
            <a:r>
              <a:rPr lang="pl-PL" sz="2400" dirty="0" smtClean="0">
                <a:latin typeface="Times New Roman" panose="02020603050405020304" pitchFamily="18" charset="0"/>
                <a:cs typeface="Times New Roman" panose="02020603050405020304" pitchFamily="18" charset="0"/>
              </a:rPr>
              <a:t>3. </a:t>
            </a:r>
            <a:r>
              <a:rPr lang="en-US" sz="2400" dirty="0">
                <a:latin typeface="Times New Roman" panose="02020603050405020304" pitchFamily="18" charset="0"/>
                <a:cs typeface="Times New Roman" panose="02020603050405020304" pitchFamily="18" charset="0"/>
              </a:rPr>
              <a:t>N, </a:t>
            </a:r>
            <a:r>
              <a:rPr lang="en-US" sz="2400" dirty="0" err="1">
                <a:latin typeface="Times New Roman" panose="02020603050405020304" pitchFamily="18" charset="0"/>
                <a:cs typeface="Times New Roman" panose="02020603050405020304" pitchFamily="18" charset="0"/>
              </a:rPr>
              <a:t>Ratigan</a:t>
            </a:r>
            <a:r>
              <a:rPr lang="en-US" sz="2400" dirty="0">
                <a:latin typeface="Times New Roman" panose="02020603050405020304" pitchFamily="18" charset="0"/>
                <a:cs typeface="Times New Roman" panose="02020603050405020304" pitchFamily="18" charset="0"/>
              </a:rPr>
              <a:t> B. The association of a </a:t>
            </a:r>
            <a:r>
              <a:rPr lang="en-US" sz="2400" dirty="0" err="1">
                <a:latin typeface="Times New Roman" panose="02020603050405020304" pitchFamily="18" charset="0"/>
                <a:cs typeface="Times New Roman" panose="02020603050405020304" pitchFamily="18" charset="0"/>
              </a:rPr>
              <a:t>varus</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hindfoot</a:t>
            </a:r>
            <a:r>
              <a:rPr lang="en-US" sz="2400" dirty="0">
                <a:latin typeface="Times New Roman" panose="02020603050405020304" pitchFamily="18" charset="0"/>
                <a:cs typeface="Times New Roman" panose="02020603050405020304" pitchFamily="18" charset="0"/>
              </a:rPr>
              <a:t> and fracture of the fifth metatarsal </a:t>
            </a:r>
            <a:r>
              <a:rPr lang="en-US" sz="2400" dirty="0" err="1">
                <a:latin typeface="Times New Roman" panose="02020603050405020304" pitchFamily="18" charset="0"/>
                <a:cs typeface="Times New Roman" panose="02020603050405020304" pitchFamily="18" charset="0"/>
              </a:rPr>
              <a:t>metaphyseal-diaphyseal</a:t>
            </a:r>
            <a:r>
              <a:rPr lang="en-US" sz="2400" dirty="0">
                <a:latin typeface="Times New Roman" panose="02020603050405020304" pitchFamily="18" charset="0"/>
                <a:cs typeface="Times New Roman" panose="02020603050405020304" pitchFamily="18" charset="0"/>
              </a:rPr>
              <a:t> junction. </a:t>
            </a:r>
            <a:r>
              <a:rPr lang="en-US" sz="2400" i="1" dirty="0">
                <a:latin typeface="Times New Roman" panose="02020603050405020304" pitchFamily="18" charset="0"/>
                <a:cs typeface="Times New Roman" panose="02020603050405020304" pitchFamily="18" charset="0"/>
              </a:rPr>
              <a:t>Am J Sport Med,</a:t>
            </a:r>
            <a:r>
              <a:rPr lang="en-US" sz="2400" dirty="0">
                <a:latin typeface="Times New Roman" panose="02020603050405020304" pitchFamily="18" charset="0"/>
                <a:cs typeface="Times New Roman" panose="02020603050405020304" pitchFamily="18" charset="0"/>
              </a:rPr>
              <a:t> 2008; 36(7): 1367–1372</a:t>
            </a:r>
            <a:r>
              <a:rPr lang="en-US" sz="2400" dirty="0" smtClean="0">
                <a:latin typeface="Times New Roman" panose="02020603050405020304" pitchFamily="18" charset="0"/>
                <a:cs typeface="Times New Roman" panose="02020603050405020304" pitchFamily="18" charset="0"/>
              </a:rPr>
              <a:t>.</a:t>
            </a:r>
            <a:endParaRPr lang="pl-PL" sz="2400" dirty="0" smtClean="0">
              <a:latin typeface="Times New Roman" panose="02020603050405020304" pitchFamily="18" charset="0"/>
              <a:cs typeface="Times New Roman" panose="02020603050405020304" pitchFamily="18" charset="0"/>
            </a:endParaRPr>
          </a:p>
          <a:p>
            <a:pPr algn="just"/>
            <a:endParaRPr lang="pl-PL" sz="2400" dirty="0">
              <a:latin typeface="Times New Roman" panose="02020603050405020304" pitchFamily="18" charset="0"/>
              <a:cs typeface="Times New Roman" panose="02020603050405020304" pitchFamily="18" charset="0"/>
            </a:endParaRPr>
          </a:p>
          <a:p>
            <a:pPr algn="just"/>
            <a:r>
              <a:rPr lang="pl-PL" sz="2400" dirty="0" smtClean="0">
                <a:latin typeface="Times New Roman" panose="02020603050405020304" pitchFamily="18" charset="0"/>
                <a:cs typeface="Times New Roman" panose="02020603050405020304" pitchFamily="18" charset="0"/>
              </a:rPr>
              <a:t>4. </a:t>
            </a:r>
            <a:r>
              <a:rPr lang="en-US" sz="2400" dirty="0" err="1">
                <a:latin typeface="Times New Roman" panose="02020603050405020304" pitchFamily="18" charset="0"/>
                <a:cs typeface="Times New Roman" panose="02020603050405020304" pitchFamily="18" charset="0"/>
              </a:rPr>
              <a:t>Japjec</a:t>
            </a:r>
            <a:r>
              <a:rPr lang="en-US" sz="2400" dirty="0">
                <a:latin typeface="Times New Roman" panose="02020603050405020304" pitchFamily="18" charset="0"/>
                <a:cs typeface="Times New Roman" panose="02020603050405020304" pitchFamily="18" charset="0"/>
              </a:rPr>
              <a:t> M, </a:t>
            </a:r>
            <a:r>
              <a:rPr lang="en-US" sz="2400" dirty="0" err="1">
                <a:latin typeface="Times New Roman" panose="02020603050405020304" pitchFamily="18" charset="0"/>
                <a:cs typeface="Times New Roman" panose="02020603050405020304" pitchFamily="18" charset="0"/>
              </a:rPr>
              <a:t>Starešinić</a:t>
            </a:r>
            <a:r>
              <a:rPr lang="en-US" sz="2400" dirty="0">
                <a:latin typeface="Times New Roman" panose="02020603050405020304" pitchFamily="18" charset="0"/>
                <a:cs typeface="Times New Roman" panose="02020603050405020304" pitchFamily="18" charset="0"/>
              </a:rPr>
              <a:t> M, </a:t>
            </a:r>
            <a:r>
              <a:rPr lang="en-US" sz="2400" dirty="0" err="1">
                <a:latin typeface="Times New Roman" panose="02020603050405020304" pitchFamily="18" charset="0"/>
                <a:cs typeface="Times New Roman" panose="02020603050405020304" pitchFamily="18" charset="0"/>
              </a:rPr>
              <a:t>Starjački</a:t>
            </a:r>
            <a:r>
              <a:rPr lang="en-US" sz="2400" dirty="0">
                <a:latin typeface="Times New Roman" panose="02020603050405020304" pitchFamily="18" charset="0"/>
                <a:cs typeface="Times New Roman" panose="02020603050405020304" pitchFamily="18" charset="0"/>
              </a:rPr>
              <a:t> M, </a:t>
            </a:r>
            <a:r>
              <a:rPr lang="en-US" sz="2400" dirty="0" err="1">
                <a:latin typeface="Times New Roman" panose="02020603050405020304" pitchFamily="18" charset="0"/>
                <a:cs typeface="Times New Roman" panose="02020603050405020304" pitchFamily="18" charset="0"/>
              </a:rPr>
              <a:t>Žgaljardić</a:t>
            </a:r>
            <a:r>
              <a:rPr lang="en-US" sz="2400" dirty="0">
                <a:latin typeface="Times New Roman" panose="02020603050405020304" pitchFamily="18" charset="0"/>
                <a:cs typeface="Times New Roman" panose="02020603050405020304" pitchFamily="18" charset="0"/>
              </a:rPr>
              <a:t> I, </a:t>
            </a:r>
            <a:r>
              <a:rPr lang="en-US" sz="2400" dirty="0" err="1">
                <a:latin typeface="Times New Roman" panose="02020603050405020304" pitchFamily="18" charset="0"/>
                <a:cs typeface="Times New Roman" panose="02020603050405020304" pitchFamily="18" charset="0"/>
              </a:rPr>
              <a:t>Štivičić</a:t>
            </a:r>
            <a:r>
              <a:rPr lang="en-US" sz="2400" dirty="0">
                <a:latin typeface="Times New Roman" panose="02020603050405020304" pitchFamily="18" charset="0"/>
                <a:cs typeface="Times New Roman" panose="02020603050405020304" pitchFamily="18" charset="0"/>
              </a:rPr>
              <a:t> J, </a:t>
            </a:r>
            <a:r>
              <a:rPr lang="en-US" sz="2400" dirty="0" err="1">
                <a:latin typeface="Times New Roman" panose="02020603050405020304" pitchFamily="18" charset="0"/>
                <a:cs typeface="Times New Roman" panose="02020603050405020304" pitchFamily="18" charset="0"/>
              </a:rPr>
              <a:t>Šebečić</a:t>
            </a:r>
            <a:r>
              <a:rPr lang="en-US" sz="2400" dirty="0">
                <a:latin typeface="Times New Roman" panose="02020603050405020304" pitchFamily="18" charset="0"/>
                <a:cs typeface="Times New Roman" panose="02020603050405020304" pitchFamily="18" charset="0"/>
              </a:rPr>
              <a:t> B. Treatment of proximal fifth metatarsal bone fractures in athletes. Injury, 2015; 46(6): 134-136.</a:t>
            </a:r>
            <a:endParaRPr lang="pl-PL" sz="2400" dirty="0">
              <a:latin typeface="Times New Roman" panose="02020603050405020304" pitchFamily="18" charset="0"/>
              <a:cs typeface="Times New Roman" panose="02020603050405020304" pitchFamily="18" charset="0"/>
            </a:endParaRPr>
          </a:p>
          <a:p>
            <a:pPr algn="just"/>
            <a:endParaRPr lang="pl-PL" sz="2400" dirty="0">
              <a:latin typeface="Times New Roman" panose="02020603050405020304" pitchFamily="18" charset="0"/>
              <a:cs typeface="Times New Roman" panose="02020603050405020304" pitchFamily="18" charset="0"/>
            </a:endParaRPr>
          </a:p>
          <a:p>
            <a:pPr algn="just"/>
            <a:r>
              <a:rPr lang="pl-PL" sz="2400" dirty="0" smtClean="0">
                <a:latin typeface="Times New Roman" panose="02020603050405020304" pitchFamily="18" charset="0"/>
                <a:cs typeface="Times New Roman" panose="02020603050405020304" pitchFamily="18" charset="0"/>
              </a:rPr>
              <a:t>5. </a:t>
            </a:r>
            <a:r>
              <a:rPr lang="en-US" sz="2400" dirty="0">
                <a:latin typeface="Times New Roman" panose="02020603050405020304" pitchFamily="18" charset="0"/>
                <a:cs typeface="Times New Roman" panose="02020603050405020304" pitchFamily="18" charset="0"/>
              </a:rPr>
              <a:t>Lawrence SJ, Botte MJ. Jones' fractures and related fractures of the proximal fifth metatarsal. Foot Ankle, 1993; 14(6): 358-65</a:t>
            </a:r>
            <a:endParaRPr lang="pl-PL" sz="2400" dirty="0">
              <a:latin typeface="Times New Roman" panose="02020603050405020304" pitchFamily="18" charset="0"/>
              <a:cs typeface="Times New Roman" panose="02020603050405020304" pitchFamily="18" charset="0"/>
            </a:endParaRPr>
          </a:p>
          <a:p>
            <a:pPr lvl="0"/>
            <a:endParaRPr lang="pl-PL" sz="2800" b="1" dirty="0" smtClean="0">
              <a:latin typeface="Times New Roman" panose="02020603050405020304" pitchFamily="18" charset="0"/>
              <a:ea typeface="SimSun" panose="02010600030101010101" pitchFamily="2" charset="-122"/>
            </a:endParaRPr>
          </a:p>
        </p:txBody>
      </p:sp>
      <p:pic>
        <p:nvPicPr>
          <p:cNvPr id="31" name="Obraz 30" descr="\\SERWER01\uzytkownicy$\pgwiazdon\Desktop\wykres1_photoshop.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940" y="19450622"/>
            <a:ext cx="8350974" cy="6680969"/>
          </a:xfrm>
          <a:prstGeom prst="rect">
            <a:avLst/>
          </a:prstGeom>
          <a:noFill/>
          <a:ln>
            <a:noFill/>
          </a:ln>
        </p:spPr>
      </p:pic>
      <p:sp>
        <p:nvSpPr>
          <p:cNvPr id="14" name="Prostokąt 13"/>
          <p:cNvSpPr/>
          <p:nvPr/>
        </p:nvSpPr>
        <p:spPr>
          <a:xfrm>
            <a:off x="8185844" y="19829662"/>
            <a:ext cx="6196319" cy="2677656"/>
          </a:xfrm>
          <a:prstGeom prst="rect">
            <a:avLst/>
          </a:prstGeom>
        </p:spPr>
        <p:txBody>
          <a:bodyPr wrap="square">
            <a:spAutoFit/>
          </a:bodyPr>
          <a:lstStyle/>
          <a:p>
            <a:pPr algn="just">
              <a:spcBef>
                <a:spcPts val="1400"/>
              </a:spcBef>
              <a:spcAft>
                <a:spcPts val="0"/>
              </a:spcAft>
            </a:pPr>
            <a:r>
              <a:rPr lang="pl-PL" sz="2800" b="1" i="1" dirty="0" smtClean="0">
                <a:latin typeface="Times New Roman" panose="02020603050405020304" pitchFamily="18" charset="0"/>
                <a:ea typeface="Times New Roman" panose="02020603050405020304" pitchFamily="18" charset="0"/>
                <a:cs typeface="Calibri" panose="020F0502020204030204" pitchFamily="34" charset="0"/>
              </a:rPr>
              <a:t>Fig</a:t>
            </a:r>
            <a:r>
              <a:rPr lang="pl-PL" sz="2800" b="1" i="1" dirty="0">
                <a:latin typeface="Times New Roman" panose="02020603050405020304" pitchFamily="18" charset="0"/>
                <a:ea typeface="Times New Roman" panose="02020603050405020304" pitchFamily="18" charset="0"/>
                <a:cs typeface="Calibri" panose="020F0502020204030204" pitchFamily="34" charset="0"/>
              </a:rPr>
              <a:t>. 2.</a:t>
            </a:r>
            <a:r>
              <a:rPr lang="pl-PL" sz="2800" i="1" dirty="0">
                <a:latin typeface="Times New Roman" panose="02020603050405020304" pitchFamily="18" charset="0"/>
                <a:ea typeface="Times New Roman" panose="02020603050405020304" pitchFamily="18" charset="0"/>
                <a:cs typeface="Calibri" panose="020F0502020204030204" pitchFamily="34" charset="0"/>
              </a:rPr>
              <a:t> The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time</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need</a:t>
            </a:r>
            <a:r>
              <a:rPr lang="pl-PL" sz="2800" i="1" dirty="0">
                <a:latin typeface="Times New Roman" panose="02020603050405020304" pitchFamily="18" charset="0"/>
                <a:ea typeface="Times New Roman" panose="02020603050405020304" pitchFamily="18" charset="0"/>
                <a:cs typeface="Calibri" panose="020F0502020204030204" pitchFamily="34" charset="0"/>
              </a:rPr>
              <a:t> to return to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play</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after</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surgical</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treatment</a:t>
            </a:r>
            <a:r>
              <a:rPr lang="pl-PL" sz="2800" i="1" dirty="0">
                <a:latin typeface="Times New Roman" panose="02020603050405020304" pitchFamily="18" charset="0"/>
                <a:ea typeface="Times New Roman" panose="02020603050405020304" pitchFamily="18" charset="0"/>
                <a:cs typeface="Calibri" panose="020F0502020204030204" pitchFamily="34" charset="0"/>
              </a:rPr>
              <a:t> of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fifth</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bone</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fracture</a:t>
            </a:r>
            <a:r>
              <a:rPr lang="pl-PL" sz="2800" i="1" dirty="0">
                <a:latin typeface="Times New Roman" panose="02020603050405020304" pitchFamily="18" charset="0"/>
                <a:ea typeface="Times New Roman" panose="02020603050405020304" pitchFamily="18" charset="0"/>
                <a:cs typeface="Calibri" panose="020F0502020204030204" pitchFamily="34" charset="0"/>
              </a:rPr>
              <a:t> - A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only</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surgical</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treatment</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players</a:t>
            </a:r>
            <a:r>
              <a:rPr lang="pl-PL" sz="2800" i="1" dirty="0">
                <a:latin typeface="Times New Roman" panose="02020603050405020304" pitchFamily="18" charset="0"/>
                <a:ea typeface="Times New Roman" panose="02020603050405020304" pitchFamily="18" charset="0"/>
                <a:cs typeface="Calibri" panose="020F0502020204030204" pitchFamily="34" charset="0"/>
              </a:rPr>
              <a:t> (n=11), - B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players</a:t>
            </a:r>
            <a:r>
              <a:rPr lang="pl-PL" sz="2800" i="1" dirty="0">
                <a:latin typeface="Times New Roman" panose="02020603050405020304" pitchFamily="18" charset="0"/>
                <a:ea typeface="Times New Roman" panose="02020603050405020304" pitchFamily="18" charset="0"/>
                <a:cs typeface="Calibri" panose="020F0502020204030204" pitchFamily="34" charset="0"/>
              </a:rPr>
              <a:t> with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conservative</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treatment</a:t>
            </a:r>
            <a:r>
              <a:rPr lang="pl-PL" sz="2800" i="1" dirty="0">
                <a:latin typeface="Times New Roman" panose="02020603050405020304" pitchFamily="18" charset="0"/>
                <a:ea typeface="Times New Roman" panose="02020603050405020304" pitchFamily="18" charset="0"/>
                <a:cs typeface="Calibri" panose="020F0502020204030204" pitchFamily="34" charset="0"/>
              </a:rPr>
              <a:t> in the past and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surgical</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treatment</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next</a:t>
            </a:r>
            <a:r>
              <a:rPr lang="pl-PL" sz="2800" i="1" dirty="0">
                <a:latin typeface="Times New Roman" panose="02020603050405020304" pitchFamily="18" charset="0"/>
                <a:ea typeface="Times New Roman" panose="02020603050405020304" pitchFamily="18" charset="0"/>
                <a:cs typeface="Calibri" panose="020F0502020204030204" pitchFamily="34" charset="0"/>
              </a:rPr>
              <a:t>  (n=10) (p&gt;0.05)</a:t>
            </a:r>
            <a:endParaRPr lang="pl-PL" sz="2800" dirty="0">
              <a:effectLst/>
              <a:latin typeface="Times New Roman" panose="02020603050405020304" pitchFamily="18" charset="0"/>
              <a:ea typeface="Times New Roman" panose="02020603050405020304" pitchFamily="18" charset="0"/>
              <a:cs typeface="Calibri" panose="020F0502020204030204" pitchFamily="34" charset="0"/>
            </a:endParaRPr>
          </a:p>
        </p:txBody>
      </p:sp>
      <p:pic>
        <p:nvPicPr>
          <p:cNvPr id="36" name="Obraz 35" descr="\\SERWER01\uzytkownicy$\pgwiazdon\Desktop\wykres2_photoshop.jpg"/>
          <p:cNvPicPr/>
          <p:nvPr/>
        </p:nvPicPr>
        <p:blipFill rotWithShape="1">
          <a:blip r:embed="rId5" cstate="print">
            <a:extLst>
              <a:ext uri="{28A0092B-C50C-407E-A947-70E740481C1C}">
                <a14:useLocalDpi xmlns:a14="http://schemas.microsoft.com/office/drawing/2010/main" val="0"/>
              </a:ext>
            </a:extLst>
          </a:blip>
          <a:srcRect t="681" b="1310"/>
          <a:stretch/>
        </p:blipFill>
        <p:spPr bwMode="auto">
          <a:xfrm>
            <a:off x="547392" y="26648317"/>
            <a:ext cx="7833522" cy="6347336"/>
          </a:xfrm>
          <a:prstGeom prst="rect">
            <a:avLst/>
          </a:prstGeom>
          <a:noFill/>
          <a:ln>
            <a:noFill/>
          </a:ln>
          <a:extLst>
            <a:ext uri="{53640926-AAD7-44D8-BBD7-CCE9431645EC}">
              <a14:shadowObscured xmlns:a14="http://schemas.microsoft.com/office/drawing/2010/main"/>
            </a:ext>
          </a:extLst>
        </p:spPr>
      </p:pic>
      <p:sp>
        <p:nvSpPr>
          <p:cNvPr id="17" name="Prostokąt 16"/>
          <p:cNvSpPr/>
          <p:nvPr/>
        </p:nvSpPr>
        <p:spPr>
          <a:xfrm>
            <a:off x="8156810" y="26759574"/>
            <a:ext cx="7205915" cy="2569934"/>
          </a:xfrm>
          <a:prstGeom prst="rect">
            <a:avLst/>
          </a:prstGeom>
        </p:spPr>
        <p:txBody>
          <a:bodyPr wrap="square">
            <a:spAutoFit/>
          </a:bodyPr>
          <a:lstStyle/>
          <a:p>
            <a:pPr algn="just">
              <a:lnSpc>
                <a:spcPct val="115000"/>
              </a:lnSpc>
              <a:spcAft>
                <a:spcPts val="0"/>
              </a:spcAft>
            </a:pPr>
            <a:r>
              <a:rPr lang="pl-PL" sz="2800" b="1" i="1" dirty="0">
                <a:latin typeface="Times New Roman" panose="02020603050405020304" pitchFamily="18" charset="0"/>
                <a:ea typeface="Times New Roman" panose="02020603050405020304" pitchFamily="18" charset="0"/>
                <a:cs typeface="Calibri" panose="020F0502020204030204" pitchFamily="34" charset="0"/>
              </a:rPr>
              <a:t>Fig. 3.</a:t>
            </a:r>
            <a:r>
              <a:rPr lang="pl-PL" sz="2800" i="1" dirty="0">
                <a:latin typeface="Times New Roman" panose="02020603050405020304" pitchFamily="18" charset="0"/>
                <a:ea typeface="Times New Roman" panose="02020603050405020304" pitchFamily="18" charset="0"/>
                <a:cs typeface="Calibri" panose="020F0502020204030204" pitchFamily="34" charset="0"/>
              </a:rPr>
              <a:t> The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time</a:t>
            </a:r>
            <a:r>
              <a:rPr lang="pl-PL" sz="2800" i="1" dirty="0">
                <a:latin typeface="Times New Roman" panose="02020603050405020304" pitchFamily="18" charset="0"/>
                <a:ea typeface="Times New Roman" panose="02020603050405020304" pitchFamily="18" charset="0"/>
                <a:cs typeface="Calibri" panose="020F0502020204030204" pitchFamily="34" charset="0"/>
              </a:rPr>
              <a:t> of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total</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inability</a:t>
            </a:r>
            <a:r>
              <a:rPr lang="pl-PL" sz="2800" i="1" dirty="0">
                <a:latin typeface="Times New Roman" panose="02020603050405020304" pitchFamily="18" charset="0"/>
                <a:ea typeface="Times New Roman" panose="02020603050405020304" pitchFamily="18" charset="0"/>
                <a:cs typeface="Calibri" panose="020F0502020204030204" pitchFamily="34" charset="0"/>
              </a:rPr>
              <a:t> to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play</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after</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fifth</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bone</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fracture</a:t>
            </a:r>
            <a:r>
              <a:rPr lang="pl-PL" sz="2800" i="1" dirty="0">
                <a:latin typeface="Times New Roman" panose="02020603050405020304" pitchFamily="18" charset="0"/>
                <a:ea typeface="Times New Roman" panose="02020603050405020304" pitchFamily="18" charset="0"/>
                <a:cs typeface="Calibri" panose="020F0502020204030204" pitchFamily="34" charset="0"/>
              </a:rPr>
              <a:t> - A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only</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surgical</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treatment</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players</a:t>
            </a:r>
            <a:r>
              <a:rPr lang="pl-PL" sz="2800" i="1" dirty="0">
                <a:latin typeface="Times New Roman" panose="02020603050405020304" pitchFamily="18" charset="0"/>
                <a:ea typeface="Times New Roman" panose="02020603050405020304" pitchFamily="18" charset="0"/>
                <a:cs typeface="Calibri" panose="020F0502020204030204" pitchFamily="34" charset="0"/>
              </a:rPr>
              <a:t> (n=11), - B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players</a:t>
            </a:r>
            <a:r>
              <a:rPr lang="pl-PL" sz="2800" i="1" dirty="0">
                <a:latin typeface="Times New Roman" panose="02020603050405020304" pitchFamily="18" charset="0"/>
                <a:ea typeface="Times New Roman" panose="02020603050405020304" pitchFamily="18" charset="0"/>
                <a:cs typeface="Calibri" panose="020F0502020204030204" pitchFamily="34" charset="0"/>
              </a:rPr>
              <a:t> with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conservative</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treatment</a:t>
            </a:r>
            <a:r>
              <a:rPr lang="pl-PL" sz="2800" i="1" dirty="0">
                <a:latin typeface="Times New Roman" panose="02020603050405020304" pitchFamily="18" charset="0"/>
                <a:ea typeface="Times New Roman" panose="02020603050405020304" pitchFamily="18" charset="0"/>
                <a:cs typeface="Calibri" panose="020F0502020204030204" pitchFamily="34" charset="0"/>
              </a:rPr>
              <a:t> in the past and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surgical</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treatment</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next</a:t>
            </a:r>
            <a:r>
              <a:rPr lang="pl-PL" sz="2800" i="1" dirty="0">
                <a:latin typeface="Times New Roman" panose="02020603050405020304" pitchFamily="18" charset="0"/>
                <a:ea typeface="Times New Roman" panose="02020603050405020304" pitchFamily="18" charset="0"/>
                <a:cs typeface="Calibri" panose="020F0502020204030204" pitchFamily="34" charset="0"/>
              </a:rPr>
              <a:t> (n=10) (p=0.00026).</a:t>
            </a:r>
            <a:endParaRPr lang="pl-PL" sz="2800" dirty="0">
              <a:effectLst/>
              <a:latin typeface="Times New Roman" panose="02020603050405020304" pitchFamily="18" charset="0"/>
              <a:ea typeface="Times New Roman" panose="02020603050405020304" pitchFamily="18" charset="0"/>
              <a:cs typeface="Calibri" panose="020F0502020204030204" pitchFamily="34" charset="0"/>
            </a:endParaRPr>
          </a:p>
        </p:txBody>
      </p:sp>
      <p:pic>
        <p:nvPicPr>
          <p:cNvPr id="37" name="Obraz 36" descr="\\SERWER01\uzytkownicy$\pgwiazdon\Desktop\wykres3nowy_photoshop.jpg"/>
          <p:cNvPicPr/>
          <p:nvPr/>
        </p:nvPicPr>
        <p:blipFill rotWithShape="1">
          <a:blip r:embed="rId6" cstate="print">
            <a:extLst>
              <a:ext uri="{28A0092B-C50C-407E-A947-70E740481C1C}">
                <a14:useLocalDpi xmlns:a14="http://schemas.microsoft.com/office/drawing/2010/main" val="0"/>
              </a:ext>
            </a:extLst>
          </a:blip>
          <a:srcRect t="3348"/>
          <a:stretch/>
        </p:blipFill>
        <p:spPr bwMode="auto">
          <a:xfrm>
            <a:off x="707219" y="33899269"/>
            <a:ext cx="7823888" cy="6327056"/>
          </a:xfrm>
          <a:prstGeom prst="rect">
            <a:avLst/>
          </a:prstGeom>
          <a:noFill/>
          <a:ln>
            <a:noFill/>
          </a:ln>
          <a:extLst>
            <a:ext uri="{53640926-AAD7-44D8-BBD7-CCE9431645EC}">
              <a14:shadowObscured xmlns:a14="http://schemas.microsoft.com/office/drawing/2010/main"/>
            </a:ext>
          </a:extLst>
        </p:spPr>
      </p:pic>
      <p:sp>
        <p:nvSpPr>
          <p:cNvPr id="30" name="Prostokąt 29"/>
          <p:cNvSpPr/>
          <p:nvPr/>
        </p:nvSpPr>
        <p:spPr>
          <a:xfrm>
            <a:off x="8289922" y="34120028"/>
            <a:ext cx="7425183" cy="2569934"/>
          </a:xfrm>
          <a:prstGeom prst="rect">
            <a:avLst/>
          </a:prstGeom>
        </p:spPr>
        <p:txBody>
          <a:bodyPr wrap="square">
            <a:spAutoFit/>
          </a:bodyPr>
          <a:lstStyle/>
          <a:p>
            <a:pPr algn="just">
              <a:lnSpc>
                <a:spcPct val="115000"/>
              </a:lnSpc>
              <a:spcAft>
                <a:spcPts val="0"/>
              </a:spcAft>
            </a:pPr>
            <a:r>
              <a:rPr lang="pl-PL" sz="2800" b="1" i="1" dirty="0">
                <a:latin typeface="Times New Roman" panose="02020603050405020304" pitchFamily="18" charset="0"/>
                <a:ea typeface="Times New Roman" panose="02020603050405020304" pitchFamily="18" charset="0"/>
                <a:cs typeface="Calibri" panose="020F0502020204030204" pitchFamily="34" charset="0"/>
              </a:rPr>
              <a:t>Fig. 4.</a:t>
            </a:r>
            <a:r>
              <a:rPr lang="pl-PL" sz="2800" i="1" dirty="0">
                <a:latin typeface="Times New Roman" panose="02020603050405020304" pitchFamily="18" charset="0"/>
                <a:ea typeface="Times New Roman" panose="02020603050405020304" pitchFamily="18" charset="0"/>
                <a:cs typeface="Calibri" panose="020F0502020204030204" pitchFamily="34" charset="0"/>
              </a:rPr>
              <a:t> The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time</a:t>
            </a:r>
            <a:r>
              <a:rPr lang="pl-PL" sz="2800" i="1" dirty="0">
                <a:latin typeface="Times New Roman" panose="02020603050405020304" pitchFamily="18" charset="0"/>
                <a:ea typeface="Times New Roman" panose="02020603050405020304" pitchFamily="18" charset="0"/>
                <a:cs typeface="Calibri" panose="020F0502020204030204" pitchFamily="34" charset="0"/>
              </a:rPr>
              <a:t> of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total</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inability</a:t>
            </a:r>
            <a:r>
              <a:rPr lang="pl-PL" sz="2800" i="1" dirty="0">
                <a:latin typeface="Times New Roman" panose="02020603050405020304" pitchFamily="18" charset="0"/>
                <a:ea typeface="Times New Roman" panose="02020603050405020304" pitchFamily="18" charset="0"/>
                <a:cs typeface="Calibri" panose="020F0502020204030204" pitchFamily="34" charset="0"/>
              </a:rPr>
              <a:t> to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play</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after</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fifth</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bone</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fracture</a:t>
            </a:r>
            <a:r>
              <a:rPr lang="pl-PL" sz="2800" i="1" dirty="0">
                <a:latin typeface="Times New Roman" panose="02020603050405020304" pitchFamily="18" charset="0"/>
                <a:ea typeface="Times New Roman" panose="02020603050405020304" pitchFamily="18" charset="0"/>
                <a:cs typeface="Calibri" panose="020F0502020204030204" pitchFamily="34" charset="0"/>
              </a:rPr>
              <a:t> – 1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patients</a:t>
            </a:r>
            <a:r>
              <a:rPr lang="pl-PL" sz="2800" i="1" dirty="0">
                <a:latin typeface="Times New Roman" panose="02020603050405020304" pitchFamily="18" charset="0"/>
                <a:ea typeface="Times New Roman" panose="02020603050405020304" pitchFamily="18" charset="0"/>
                <a:cs typeface="Calibri" panose="020F0502020204030204" pitchFamily="34" charset="0"/>
              </a:rPr>
              <a:t> with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nonunion</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bone</a:t>
            </a:r>
            <a:r>
              <a:rPr lang="pl-PL" sz="2800" i="1" dirty="0">
                <a:latin typeface="Times New Roman" panose="02020603050405020304" pitchFamily="18" charset="0"/>
                <a:ea typeface="Times New Roman" panose="02020603050405020304" pitchFamily="18" charset="0"/>
                <a:cs typeface="Calibri" panose="020F0502020204030204" pitchFamily="34" charset="0"/>
              </a:rPr>
              <a:t> and with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modification</a:t>
            </a:r>
            <a:r>
              <a:rPr lang="pl-PL" sz="2800" i="1" dirty="0">
                <a:latin typeface="Times New Roman" panose="02020603050405020304" pitchFamily="18" charset="0"/>
                <a:ea typeface="Times New Roman" panose="02020603050405020304" pitchFamily="18" charset="0"/>
                <a:cs typeface="Calibri" panose="020F0502020204030204" pitchFamily="34" charset="0"/>
              </a:rPr>
              <a:t> of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treatment</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type</a:t>
            </a:r>
            <a:r>
              <a:rPr lang="pl-PL" sz="2800" i="1" dirty="0">
                <a:latin typeface="Times New Roman" panose="02020603050405020304" pitchFamily="18" charset="0"/>
                <a:ea typeface="Times New Roman" panose="02020603050405020304" pitchFamily="18" charset="0"/>
                <a:cs typeface="Calibri" panose="020F0502020204030204" pitchFamily="34" charset="0"/>
              </a:rPr>
              <a:t> (n=4), -2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players</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who</a:t>
            </a:r>
            <a:r>
              <a:rPr lang="pl-PL" sz="2800" i="1" dirty="0">
                <a:latin typeface="Times New Roman" panose="02020603050405020304" pitchFamily="18" charset="0"/>
                <a:ea typeface="Times New Roman" panose="02020603050405020304" pitchFamily="18" charset="0"/>
                <a:cs typeface="Calibri" panose="020F0502020204030204" pitchFamily="34" charset="0"/>
              </a:rPr>
              <a:t> return to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play</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after</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conservative</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treatment</a:t>
            </a:r>
            <a:r>
              <a:rPr lang="pl-PL" sz="2800" i="1" dirty="0">
                <a:latin typeface="Times New Roman" panose="02020603050405020304" pitchFamily="18" charset="0"/>
                <a:ea typeface="Times New Roman" panose="02020603050405020304" pitchFamily="18" charset="0"/>
                <a:cs typeface="Calibri" panose="020F0502020204030204" pitchFamily="34" charset="0"/>
              </a:rPr>
              <a:t> and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had</a:t>
            </a:r>
            <a:r>
              <a:rPr lang="pl-PL" sz="2800" i="1" dirty="0">
                <a:latin typeface="Times New Roman" panose="02020603050405020304" pitchFamily="18" charset="0"/>
                <a:ea typeface="Times New Roman" panose="02020603050405020304" pitchFamily="18" charset="0"/>
                <a:cs typeface="Calibri" panose="020F0502020204030204" pitchFamily="34" charset="0"/>
              </a:rPr>
              <a:t> </a:t>
            </a:r>
            <a:r>
              <a:rPr lang="pl-PL" sz="2800" i="1" dirty="0" err="1">
                <a:latin typeface="Times New Roman" panose="02020603050405020304" pitchFamily="18" charset="0"/>
                <a:ea typeface="Times New Roman" panose="02020603050405020304" pitchFamily="18" charset="0"/>
                <a:cs typeface="Calibri" panose="020F0502020204030204" pitchFamily="34" charset="0"/>
              </a:rPr>
              <a:t>refracture</a:t>
            </a:r>
            <a:r>
              <a:rPr lang="pl-PL" sz="2800" i="1" dirty="0">
                <a:latin typeface="Times New Roman" panose="02020603050405020304" pitchFamily="18" charset="0"/>
                <a:ea typeface="Times New Roman" panose="02020603050405020304" pitchFamily="18" charset="0"/>
                <a:cs typeface="Calibri" panose="020F0502020204030204" pitchFamily="34" charset="0"/>
              </a:rPr>
              <a:t>  (n=6) (p&gt;0.05).</a:t>
            </a:r>
            <a:endParaRPr lang="pl-PL" sz="2800" dirty="0">
              <a:effectLst/>
              <a:latin typeface="Times New Roman" panose="02020603050405020304" pitchFamily="18" charset="0"/>
              <a:ea typeface="Times New Roman" panose="02020603050405020304" pitchFamily="18" charset="0"/>
              <a:cs typeface="Calibri" panose="020F0502020204030204" pitchFamily="34" charset="0"/>
            </a:endParaRPr>
          </a:p>
        </p:txBody>
      </p:sp>
      <p:pic>
        <p:nvPicPr>
          <p:cNvPr id="40" name="Obraz 39"/>
          <p:cNvPicPr>
            <a:picLocks noChangeAspect="1"/>
          </p:cNvPicPr>
          <p:nvPr/>
        </p:nvPicPr>
        <p:blipFill>
          <a:blip r:embed="rId7"/>
          <a:stretch>
            <a:fillRect/>
          </a:stretch>
        </p:blipFill>
        <p:spPr>
          <a:xfrm>
            <a:off x="17406379" y="24890402"/>
            <a:ext cx="11782858" cy="10567896"/>
          </a:xfrm>
          <a:prstGeom prst="rect">
            <a:avLst/>
          </a:prstGeom>
        </p:spPr>
      </p:pic>
      <p:pic>
        <p:nvPicPr>
          <p:cNvPr id="64" name="Obraz 63"/>
          <p:cNvPicPr/>
          <p:nvPr/>
        </p:nvPicPr>
        <p:blipFill rotWithShape="1">
          <a:blip r:embed="rId8" cstate="print">
            <a:extLst>
              <a:ext uri="{28A0092B-C50C-407E-A947-70E740481C1C}">
                <a14:useLocalDpi xmlns:a14="http://schemas.microsoft.com/office/drawing/2010/main" val="0"/>
              </a:ext>
            </a:extLst>
          </a:blip>
          <a:srcRect l="23814" t="9055" r="46550" b="6905"/>
          <a:stretch/>
        </p:blipFill>
        <p:spPr bwMode="auto">
          <a:xfrm>
            <a:off x="17370374" y="18379926"/>
            <a:ext cx="4394394" cy="6498984"/>
          </a:xfrm>
          <a:prstGeom prst="rect">
            <a:avLst/>
          </a:prstGeom>
          <a:ln>
            <a:noFill/>
          </a:ln>
          <a:extLst>
            <a:ext uri="{53640926-AAD7-44D8-BBD7-CCE9431645EC}">
              <a14:shadowObscured xmlns:a14="http://schemas.microsoft.com/office/drawing/2010/main"/>
            </a:ext>
          </a:extLst>
        </p:spPr>
      </p:pic>
      <p:sp>
        <p:nvSpPr>
          <p:cNvPr id="62" name="Prostokąt 61"/>
          <p:cNvSpPr/>
          <p:nvPr/>
        </p:nvSpPr>
        <p:spPr>
          <a:xfrm>
            <a:off x="22019809" y="18379926"/>
            <a:ext cx="6681889" cy="2246769"/>
          </a:xfrm>
          <a:prstGeom prst="rect">
            <a:avLst/>
          </a:prstGeom>
        </p:spPr>
        <p:txBody>
          <a:bodyPr wrap="square">
            <a:spAutoFit/>
          </a:bodyPr>
          <a:lstStyle/>
          <a:p>
            <a:pPr algn="just">
              <a:spcAft>
                <a:spcPts val="1000"/>
              </a:spcAft>
            </a:pPr>
            <a:r>
              <a:rPr lang="en-US" sz="2800" i="1" dirty="0">
                <a:latin typeface="Times New Roman" panose="02020603050405020304" pitchFamily="18" charset="0"/>
                <a:ea typeface="Calibri" panose="020F0502020204030204" pitchFamily="34" charset="0"/>
                <a:cs typeface="Times New Roman" panose="02020603050405020304" pitchFamily="18" charset="0"/>
              </a:rPr>
              <a:t>Fig. 1. X-ray of fifth metatarsal fracture in left foot in an elite soccer player: A-lateral, before surgery; B- anteroposterior, before surgery; C-anteroposterior postoperatively after open reduction.</a:t>
            </a:r>
            <a:endParaRPr lang="pl-PL" sz="2800" i="1"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960032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810F36A50890154A837066B4A0E0915C" ma:contentTypeVersion="4" ma:contentTypeDescription="Utwórz nowy dokument." ma:contentTypeScope="" ma:versionID="56d1963cea7ceaa370fe404953ed9f47">
  <xsd:schema xmlns:xsd="http://www.w3.org/2001/XMLSchema" xmlns:xs="http://www.w3.org/2001/XMLSchema" xmlns:p="http://schemas.microsoft.com/office/2006/metadata/properties" xmlns:ns2="64084764-2fd4-43d9-938f-c45e2e2e3381" targetNamespace="http://schemas.microsoft.com/office/2006/metadata/properties" ma:root="true" ma:fieldsID="172d940e484088bb7bea1bbdb2d4327b" ns2:_="">
    <xsd:import namespace="64084764-2fd4-43d9-938f-c45e2e2e338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084764-2fd4-43d9-938f-c45e2e2e338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BCD2FB9-6285-4172-B14D-5626AC98BC6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084764-2fd4-43d9-938f-c45e2e2e33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BD87EC5-4300-45D4-85FE-17FDB459AC9D}">
  <ds:schemaRefs>
    <ds:schemaRef ds:uri="http://schemas.microsoft.com/sharepoint/v3/contenttype/forms"/>
  </ds:schemaRefs>
</ds:datastoreItem>
</file>

<file path=customXml/itemProps3.xml><?xml version="1.0" encoding="utf-8"?>
<ds:datastoreItem xmlns:ds="http://schemas.openxmlformats.org/officeDocument/2006/customXml" ds:itemID="{45672936-EB98-4F1F-B89E-493B07A366BE}">
  <ds:schemaRefs>
    <ds:schemaRef ds:uri="http://schemas.microsoft.com/office/2006/metadata/properties"/>
    <ds:schemaRef ds:uri="http://schemas.openxmlformats.org/package/2006/metadata/core-properties"/>
    <ds:schemaRef ds:uri="http://purl.org/dc/dcmitype/"/>
    <ds:schemaRef ds:uri="http://schemas.microsoft.com/office/2006/documentManagement/types"/>
    <ds:schemaRef ds:uri="64084764-2fd4-43d9-938f-c45e2e2e3381"/>
    <ds:schemaRef ds:uri="http://purl.org/dc/elements/1.1/"/>
    <ds:schemaRef ds:uri="http://schemas.microsoft.com/office/infopath/2007/PartnerControl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601</TotalTime>
  <Words>528</Words>
  <Application>Microsoft Office PowerPoint</Application>
  <PresentationFormat>Niestandardowy</PresentationFormat>
  <Paragraphs>29</Paragraphs>
  <Slides>1</Slides>
  <Notes>0</Notes>
  <HiddenSlides>0</HiddenSlides>
  <MMClips>0</MMClips>
  <ScaleCrop>false</ScaleCrop>
  <HeadingPairs>
    <vt:vector size="6" baseType="variant">
      <vt:variant>
        <vt:lpstr>Używane czcionki</vt:lpstr>
      </vt:variant>
      <vt:variant>
        <vt:i4>4</vt:i4>
      </vt:variant>
      <vt:variant>
        <vt:lpstr>Motyw</vt:lpstr>
      </vt:variant>
      <vt:variant>
        <vt:i4>2</vt:i4>
      </vt:variant>
      <vt:variant>
        <vt:lpstr>Tytuły slajdów</vt:lpstr>
      </vt:variant>
      <vt:variant>
        <vt:i4>1</vt:i4>
      </vt:variant>
    </vt:vector>
  </HeadingPairs>
  <TitlesOfParts>
    <vt:vector size="7" baseType="lpstr">
      <vt:lpstr>SimSun</vt:lpstr>
      <vt:lpstr>Arial</vt:lpstr>
      <vt:lpstr>Calibri</vt:lpstr>
      <vt:lpstr>Times New Roman</vt:lpstr>
      <vt:lpstr>Office Theme</vt:lpstr>
      <vt:lpstr>Custom Design</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Derek Peters</dc:creator>
  <cp:lastModifiedBy>WERONISIA</cp:lastModifiedBy>
  <cp:revision>22</cp:revision>
  <dcterms:created xsi:type="dcterms:W3CDTF">2012-06-22T09:43:15Z</dcterms:created>
  <dcterms:modified xsi:type="dcterms:W3CDTF">2021-06-04T16:43:31Z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0x010100810F36A50890154A837066B4A0E0915C</vt:lpwstr>
  </property>
</Properties>
</file>