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Lst>
  <p:sldSz cx="30279975" cy="42808525"/>
  <p:notesSz cx="6858000" cy="9144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3">
          <p15:clr>
            <a:srgbClr val="A4A3A4"/>
          </p15:clr>
        </p15:guide>
        <p15:guide id="2" pos="9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6" d="100"/>
          <a:sy n="36" d="100"/>
        </p:scale>
        <p:origin x="408" y="-4925"/>
      </p:cViewPr>
      <p:guideLst>
        <p:guide orient="horz" pos="13483"/>
        <p:guide pos="95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dalena Nitychoruk" userId="95d0296df20e0b94" providerId="LiveId" clId="{0EE5E575-F935-4832-BE54-F33689688402}"/>
    <pc:docChg chg="modSld">
      <pc:chgData name="Magdalena Nitychoruk" userId="95d0296df20e0b94" providerId="LiveId" clId="{0EE5E575-F935-4832-BE54-F33689688402}" dt="2020-11-04T10:57:36.217" v="32" actId="1076"/>
      <pc:docMkLst>
        <pc:docMk/>
      </pc:docMkLst>
      <pc:sldChg chg="modSp mod">
        <pc:chgData name="Magdalena Nitychoruk" userId="95d0296df20e0b94" providerId="LiveId" clId="{0EE5E575-F935-4832-BE54-F33689688402}" dt="2020-11-04T10:57:36.217" v="32" actId="1076"/>
        <pc:sldMkLst>
          <pc:docMk/>
          <pc:sldMk cId="2096003255" sldId="256"/>
        </pc:sldMkLst>
        <pc:spChg chg="mod">
          <ac:chgData name="Magdalena Nitychoruk" userId="95d0296df20e0b94" providerId="LiveId" clId="{0EE5E575-F935-4832-BE54-F33689688402}" dt="2020-11-04T10:57:19.711" v="27" actId="20577"/>
          <ac:spMkLst>
            <pc:docMk/>
            <pc:sldMk cId="2096003255" sldId="256"/>
            <ac:spMk id="8" creationId="{7FEB9350-FF18-4118-B825-3D6713A16F19}"/>
          </ac:spMkLst>
        </pc:spChg>
        <pc:spChg chg="mod">
          <ac:chgData name="Magdalena Nitychoruk" userId="95d0296df20e0b94" providerId="LiveId" clId="{0EE5E575-F935-4832-BE54-F33689688402}" dt="2020-11-04T10:56:56.081" v="12" actId="1076"/>
          <ac:spMkLst>
            <pc:docMk/>
            <pc:sldMk cId="2096003255" sldId="256"/>
            <ac:spMk id="33" creationId="{EF39787D-51B4-4378-BD16-D60C20D6153A}"/>
          </ac:spMkLst>
        </pc:spChg>
        <pc:spChg chg="mod">
          <ac:chgData name="Magdalena Nitychoruk" userId="95d0296df20e0b94" providerId="LiveId" clId="{0EE5E575-F935-4832-BE54-F33689688402}" dt="2020-11-04T10:55:31.568" v="3" actId="1076"/>
          <ac:spMkLst>
            <pc:docMk/>
            <pc:sldMk cId="2096003255" sldId="256"/>
            <ac:spMk id="35" creationId="{1DAE0964-58C3-4B82-AD07-30351BA793F5}"/>
          </ac:spMkLst>
        </pc:spChg>
        <pc:picChg chg="mod">
          <ac:chgData name="Magdalena Nitychoruk" userId="95d0296df20e0b94" providerId="LiveId" clId="{0EE5E575-F935-4832-BE54-F33689688402}" dt="2020-11-04T10:57:36.217" v="32" actId="1076"/>
          <ac:picMkLst>
            <pc:docMk/>
            <pc:sldMk cId="2096003255" sldId="256"/>
            <ac:picMk id="7" creationId="{8C1041AF-C4D1-45B5-9A3E-29FF056BF21C}"/>
          </ac:picMkLst>
        </pc:picChg>
        <pc:picChg chg="mod">
          <ac:chgData name="Magdalena Nitychoruk" userId="95d0296df20e0b94" providerId="LiveId" clId="{0EE5E575-F935-4832-BE54-F33689688402}" dt="2020-11-04T10:57:27.573" v="29" actId="1076"/>
          <ac:picMkLst>
            <pc:docMk/>
            <pc:sldMk cId="2096003255" sldId="256"/>
            <ac:picMk id="9" creationId="{4DBEFD5A-6463-4877-8538-78864C262A3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998" y="13298398"/>
            <a:ext cx="25737979" cy="917608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4541996" y="24258164"/>
            <a:ext cx="21195983" cy="10939956"/>
          </a:xfrm>
          <a:prstGeom prst="rect">
            <a:avLst/>
          </a:prstGeo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676537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513999" y="9988663"/>
            <a:ext cx="27251978" cy="2825164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93832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1714333"/>
            <a:ext cx="6812994" cy="36525976"/>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3999" y="1714333"/>
            <a:ext cx="19934317" cy="36525976"/>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704306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a:t>Click to edit Master title style</a:t>
            </a:r>
            <a:endParaRPr lang="en-GB"/>
          </a:p>
        </p:txBody>
      </p:sp>
      <p:sp>
        <p:nvSpPr>
          <p:cNvPr id="3" name="Subtitle 2"/>
          <p:cNvSpPr>
            <a:spLocks noGrp="1"/>
          </p:cNvSpPr>
          <p:nvPr>
            <p:ph type="subTitle" idx="1"/>
          </p:nvPr>
        </p:nvSpPr>
        <p:spPr>
          <a:xfrm>
            <a:off x="4541838" y="24258588"/>
            <a:ext cx="21196300" cy="10939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05008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99503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F328CD-6046-486D-BD80-FCFAF305686C}"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99947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514475" y="9988550"/>
            <a:ext cx="13549313"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15216188" y="9988550"/>
            <a:ext cx="13549312" cy="28251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F328CD-6046-486D-BD80-FCFAF305686C}" type="datetimeFigureOut">
              <a:rPr lang="en-GB" smtClean="0"/>
              <a:t>02/06/2021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83918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F328CD-6046-486D-BD80-FCFAF305686C}" type="datetimeFigureOut">
              <a:rPr lang="en-GB" smtClean="0"/>
              <a:t>02/06/2021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29933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F328CD-6046-486D-BD80-FCFAF305686C}" type="datetimeFigureOut">
              <a:rPr lang="en-GB" smtClean="0"/>
              <a:t>02/06/2021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154110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328CD-6046-486D-BD80-FCFAF305686C}" type="datetimeFigureOut">
              <a:rPr lang="en-GB" smtClean="0"/>
              <a:t>02/06/2021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1617528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02/06/2021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796582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513999" y="9988663"/>
            <a:ext cx="27251978" cy="28251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2365177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F328CD-6046-486D-BD80-FCFAF305686C}" type="datetimeFigureOut">
              <a:rPr lang="en-GB" smtClean="0"/>
              <a:t>02/06/2021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3887552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2505776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3538" y="1714500"/>
            <a:ext cx="6811962" cy="36525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514475" y="1714500"/>
            <a:ext cx="20286663" cy="36525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F328CD-6046-486D-BD80-FCFAF305686C}"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BB70996-1BAB-4810-B517-F3D895E17DBB}" type="slidenum">
              <a:rPr lang="en-GB" smtClean="0"/>
              <a:t>‹#›</a:t>
            </a:fld>
            <a:endParaRPr lang="en-GB"/>
          </a:p>
        </p:txBody>
      </p:sp>
    </p:spTree>
    <p:extLst>
      <p:ext uri="{BB962C8B-B14F-4D97-AF65-F5344CB8AC3E}">
        <p14:creationId xmlns:p14="http://schemas.microsoft.com/office/powerpoint/2010/main" val="421094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1910" y="27508442"/>
            <a:ext cx="25737979" cy="8502249"/>
          </a:xfrm>
          <a:prstGeom prst="rect">
            <a:avLst/>
          </a:prstGeom>
        </p:spPr>
        <p:txBody>
          <a:bodyPr anchor="t"/>
          <a:lstStyle>
            <a:lvl1pPr algn="l">
              <a:defRPr sz="18300" b="1" cap="all"/>
            </a:lvl1pPr>
          </a:lstStyle>
          <a:p>
            <a:r>
              <a:rPr lang="en-US"/>
              <a:t>Click to edit Master title style</a:t>
            </a:r>
            <a:endParaRPr lang="en-GB"/>
          </a:p>
        </p:txBody>
      </p:sp>
      <p:sp>
        <p:nvSpPr>
          <p:cNvPr id="3" name="Text Placeholder 2"/>
          <p:cNvSpPr>
            <a:spLocks noGrp="1"/>
          </p:cNvSpPr>
          <p:nvPr>
            <p:ph type="body" idx="1"/>
          </p:nvPr>
        </p:nvSpPr>
        <p:spPr>
          <a:xfrm>
            <a:off x="2391910" y="18144085"/>
            <a:ext cx="25737979" cy="9364360"/>
          </a:xfrm>
          <a:prstGeom prst="rect">
            <a:avLst/>
          </a:prstGeo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03881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513999"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15392320" y="9988663"/>
            <a:ext cx="13373656" cy="28251646"/>
          </a:xfrm>
          <a:prstGeom prst="rect">
            <a:avLst/>
          </a:prstGeo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84738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1514001" y="9582373"/>
            <a:ext cx="13378914"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4" name="Content Placeholder 3"/>
          <p:cNvSpPr>
            <a:spLocks noGrp="1"/>
          </p:cNvSpPr>
          <p:nvPr>
            <p:ph sz="half" idx="2"/>
          </p:nvPr>
        </p:nvSpPr>
        <p:spPr>
          <a:xfrm>
            <a:off x="1514001" y="13575850"/>
            <a:ext cx="13378914"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15381810" y="9582373"/>
            <a:ext cx="13384168" cy="3993477"/>
          </a:xfrm>
          <a:prstGeom prst="rect">
            <a:avLst/>
          </a:prstGeo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en-US"/>
              <a:t>Click to edit Master text styles</a:t>
            </a:r>
          </a:p>
        </p:txBody>
      </p:sp>
      <p:sp>
        <p:nvSpPr>
          <p:cNvPr id="6" name="Content Placeholder 5"/>
          <p:cNvSpPr>
            <a:spLocks noGrp="1"/>
          </p:cNvSpPr>
          <p:nvPr>
            <p:ph sz="quarter" idx="4"/>
          </p:nvPr>
        </p:nvSpPr>
        <p:spPr>
          <a:xfrm>
            <a:off x="15381810" y="13575850"/>
            <a:ext cx="13384168" cy="24664452"/>
          </a:xfrm>
          <a:prstGeom prst="rect">
            <a:avLst/>
          </a:prstGeo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409635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13999" y="1714326"/>
            <a:ext cx="27251978" cy="7134754"/>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1572638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53972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001" y="1704415"/>
            <a:ext cx="9961904" cy="7253667"/>
          </a:xfrm>
          <a:prstGeom prst="rect">
            <a:avLst/>
          </a:prstGeom>
        </p:spPr>
        <p:txBody>
          <a:bodyPr anchor="b"/>
          <a:lstStyle>
            <a:lvl1pPr algn="l">
              <a:defRPr sz="9100" b="1"/>
            </a:lvl1pPr>
          </a:lstStyle>
          <a:p>
            <a:r>
              <a:rPr lang="en-US"/>
              <a:t>Click to edit Master title style</a:t>
            </a:r>
            <a:endParaRPr lang="en-GB"/>
          </a:p>
        </p:txBody>
      </p:sp>
      <p:sp>
        <p:nvSpPr>
          <p:cNvPr id="3" name="Content Placeholder 2"/>
          <p:cNvSpPr>
            <a:spLocks noGrp="1"/>
          </p:cNvSpPr>
          <p:nvPr>
            <p:ph idx="1"/>
          </p:nvPr>
        </p:nvSpPr>
        <p:spPr>
          <a:xfrm>
            <a:off x="11838629" y="1704417"/>
            <a:ext cx="16927349" cy="36535892"/>
          </a:xfrm>
          <a:prstGeom prst="rect">
            <a:avLst/>
          </a:prstGeo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514001" y="8958084"/>
            <a:ext cx="9961904" cy="29282225"/>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30382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087" y="29965970"/>
            <a:ext cx="18167985" cy="3537654"/>
          </a:xfrm>
          <a:prstGeom prst="rect">
            <a:avLst/>
          </a:prstGeom>
        </p:spPr>
        <p:txBody>
          <a:bodyPr anchor="b"/>
          <a:lstStyle>
            <a:lvl1pPr algn="l">
              <a:defRPr sz="9100" b="1"/>
            </a:lvl1pPr>
          </a:lstStyle>
          <a:p>
            <a:r>
              <a:rPr lang="en-US"/>
              <a:t>Click to edit Master title style</a:t>
            </a:r>
            <a:endParaRPr lang="en-GB"/>
          </a:p>
        </p:txBody>
      </p:sp>
      <p:sp>
        <p:nvSpPr>
          <p:cNvPr id="3" name="Picture Placeholder 2"/>
          <p:cNvSpPr>
            <a:spLocks noGrp="1"/>
          </p:cNvSpPr>
          <p:nvPr>
            <p:ph type="pic" idx="1"/>
          </p:nvPr>
        </p:nvSpPr>
        <p:spPr>
          <a:xfrm>
            <a:off x="5935087" y="3825019"/>
            <a:ext cx="18167985" cy="25685115"/>
          </a:xfrm>
          <a:prstGeom prst="rect">
            <a:avLst/>
          </a:prstGeo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en-GB"/>
          </a:p>
        </p:txBody>
      </p:sp>
      <p:sp>
        <p:nvSpPr>
          <p:cNvPr id="4" name="Text Placeholder 3"/>
          <p:cNvSpPr>
            <a:spLocks noGrp="1"/>
          </p:cNvSpPr>
          <p:nvPr>
            <p:ph type="body" sz="half" idx="2"/>
          </p:nvPr>
        </p:nvSpPr>
        <p:spPr>
          <a:xfrm>
            <a:off x="5935087" y="33503624"/>
            <a:ext cx="18167985" cy="5024051"/>
          </a:xfrm>
          <a:prstGeom prst="rect">
            <a:avLst/>
          </a:prstGeo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en-US"/>
              <a:t>Click to edit Master text styles</a:t>
            </a:r>
          </a:p>
        </p:txBody>
      </p:sp>
      <p:sp>
        <p:nvSpPr>
          <p:cNvPr id="5" name="Date Placeholder 4"/>
          <p:cNvSpPr>
            <a:spLocks noGrp="1"/>
          </p:cNvSpPr>
          <p:nvPr>
            <p:ph type="dt" sz="half" idx="10"/>
          </p:nvPr>
        </p:nvSpPr>
        <p:spPr>
          <a:xfrm>
            <a:off x="1513999" y="39677166"/>
            <a:ext cx="7065328" cy="2279156"/>
          </a:xfrm>
          <a:prstGeom prst="rect">
            <a:avLst/>
          </a:prstGeom>
        </p:spPr>
        <p:txBody>
          <a:bodyPr/>
          <a:lstStyle/>
          <a:p>
            <a:fld id="{642AFAEE-8FAD-4B07-9E1B-31B02F0588F2}" type="datetimeFigureOut">
              <a:rPr lang="en-GB" smtClean="0"/>
              <a:t>02/06/2021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21700649" y="39677166"/>
            <a:ext cx="7065328" cy="2279156"/>
          </a:xfrm>
          <a:prstGeom prst="rect">
            <a:avLst/>
          </a:prstGeom>
        </p:spPr>
        <p:txBody>
          <a:bodyPr/>
          <a:lstStyle/>
          <a:p>
            <a:fld id="{94B7E393-8F0E-4A1D-95D9-B45EE9A2CDEF}" type="slidenum">
              <a:rPr lang="en-GB" smtClean="0"/>
              <a:t>‹#›</a:t>
            </a:fld>
            <a:endParaRPr lang="en-GB"/>
          </a:p>
        </p:txBody>
      </p:sp>
    </p:spTree>
    <p:extLst>
      <p:ext uri="{BB962C8B-B14F-4D97-AF65-F5344CB8AC3E}">
        <p14:creationId xmlns:p14="http://schemas.microsoft.com/office/powerpoint/2010/main" val="85455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39677165"/>
            <a:ext cx="30279975" cy="3131359"/>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dirty="0"/>
          </a:p>
        </p:txBody>
      </p:sp>
    </p:spTree>
    <p:extLst>
      <p:ext uri="{BB962C8B-B14F-4D97-AF65-F5344CB8AC3E}">
        <p14:creationId xmlns:p14="http://schemas.microsoft.com/office/powerpoint/2010/main" val="2487969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14475" y="1714500"/>
            <a:ext cx="27251025" cy="71342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514475" y="9988550"/>
            <a:ext cx="27251025" cy="282511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514475" y="39676388"/>
            <a:ext cx="7064375" cy="2279650"/>
          </a:xfrm>
          <a:prstGeom prst="rect">
            <a:avLst/>
          </a:prstGeom>
        </p:spPr>
        <p:txBody>
          <a:bodyPr vert="horz" lIns="91440" tIns="45720" rIns="91440" bIns="45720" rtlCol="0" anchor="ctr"/>
          <a:lstStyle>
            <a:lvl1pPr algn="l">
              <a:defRPr sz="1200">
                <a:solidFill>
                  <a:schemeClr val="tx1">
                    <a:tint val="75000"/>
                  </a:schemeClr>
                </a:solidFill>
              </a:defRPr>
            </a:lvl1pPr>
          </a:lstStyle>
          <a:p>
            <a:fld id="{A9F328CD-6046-486D-BD80-FCFAF305686C}" type="datetimeFigureOut">
              <a:rPr lang="en-GB" smtClean="0"/>
              <a:t>02/06/2021</a:t>
            </a:fld>
            <a:endParaRPr lang="en-GB"/>
          </a:p>
        </p:txBody>
      </p:sp>
      <p:sp>
        <p:nvSpPr>
          <p:cNvPr id="5" name="Footer Placeholder 4"/>
          <p:cNvSpPr>
            <a:spLocks noGrp="1"/>
          </p:cNvSpPr>
          <p:nvPr>
            <p:ph type="ftr" sz="quarter" idx="3"/>
          </p:nvPr>
        </p:nvSpPr>
        <p:spPr>
          <a:xfrm>
            <a:off x="10345738" y="39676388"/>
            <a:ext cx="9588500" cy="2279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701125" y="39676388"/>
            <a:ext cx="7064375" cy="2279650"/>
          </a:xfrm>
          <a:prstGeom prst="rect">
            <a:avLst/>
          </a:prstGeom>
        </p:spPr>
        <p:txBody>
          <a:bodyPr vert="horz" lIns="91440" tIns="45720" rIns="91440" bIns="45720" rtlCol="0" anchor="ctr"/>
          <a:lstStyle>
            <a:lvl1pPr algn="r">
              <a:defRPr sz="1200">
                <a:solidFill>
                  <a:schemeClr val="tx1">
                    <a:tint val="75000"/>
                  </a:schemeClr>
                </a:solidFill>
              </a:defRPr>
            </a:lvl1pPr>
          </a:lstStyle>
          <a:p>
            <a:fld id="{CBB70996-1BAB-4810-B517-F3D895E17DBB}" type="slidenum">
              <a:rPr lang="en-GB" smtClean="0"/>
              <a:t>‹#›</a:t>
            </a:fld>
            <a:endParaRPr lang="en-GB"/>
          </a:p>
        </p:txBody>
      </p:sp>
    </p:spTree>
    <p:extLst>
      <p:ext uri="{BB962C8B-B14F-4D97-AF65-F5344CB8AC3E}">
        <p14:creationId xmlns:p14="http://schemas.microsoft.com/office/powerpoint/2010/main" val="348266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363" y="204295"/>
            <a:ext cx="3079750"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a 1"/>
          <p:cNvGrpSpPr/>
          <p:nvPr/>
        </p:nvGrpSpPr>
        <p:grpSpPr>
          <a:xfrm>
            <a:off x="810395" y="40846422"/>
            <a:ext cx="28681777" cy="1593424"/>
            <a:chOff x="394549" y="11375725"/>
            <a:chExt cx="28681777" cy="1593424"/>
          </a:xfrm>
        </p:grpSpPr>
        <p:grpSp>
          <p:nvGrpSpPr>
            <p:cNvPr id="18" name="Grupa 17"/>
            <p:cNvGrpSpPr/>
            <p:nvPr/>
          </p:nvGrpSpPr>
          <p:grpSpPr>
            <a:xfrm>
              <a:off x="394549" y="11395150"/>
              <a:ext cx="8967787" cy="1524000"/>
              <a:chOff x="150813" y="5334000"/>
              <a:chExt cx="8967787" cy="1524000"/>
            </a:xfrm>
          </p:grpSpPr>
          <p:pic>
            <p:nvPicPr>
              <p:cNvPr id="19"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upa 21"/>
            <p:cNvGrpSpPr/>
            <p:nvPr/>
          </p:nvGrpSpPr>
          <p:grpSpPr>
            <a:xfrm>
              <a:off x="10251544" y="11445149"/>
              <a:ext cx="8967787" cy="1524000"/>
              <a:chOff x="150813" y="5334000"/>
              <a:chExt cx="8967787" cy="1524000"/>
            </a:xfrm>
          </p:grpSpPr>
          <p:pic>
            <p:nvPicPr>
              <p:cNvPr id="23"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upa 25"/>
            <p:cNvGrpSpPr/>
            <p:nvPr/>
          </p:nvGrpSpPr>
          <p:grpSpPr>
            <a:xfrm>
              <a:off x="20108539" y="11375725"/>
              <a:ext cx="8967787" cy="1524000"/>
              <a:chOff x="150813" y="5334000"/>
              <a:chExt cx="8967787" cy="1524000"/>
            </a:xfrm>
          </p:grpSpPr>
          <p:pic>
            <p:nvPicPr>
              <p:cNvPr id="27" name="Obraz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0"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4838"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0813" y="5334000"/>
                <a:ext cx="29908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 name="pole tekstowe 6"/>
          <p:cNvSpPr txBox="1">
            <a:spLocks noChangeArrowheads="1"/>
          </p:cNvSpPr>
          <p:nvPr/>
        </p:nvSpPr>
        <p:spPr bwMode="auto">
          <a:xfrm>
            <a:off x="2580504" y="1025998"/>
            <a:ext cx="26903205" cy="830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8200">
                <a:solidFill>
                  <a:schemeClr val="tx1"/>
                </a:solidFill>
                <a:latin typeface="Calibri" panose="020F0502020204030204" pitchFamily="34" charset="0"/>
                <a:cs typeface="Arial" panose="020B0604020202020204" pitchFamily="34" charset="0"/>
              </a:defRPr>
            </a:lvl1pPr>
            <a:lvl2pPr marL="742950" indent="-285750" eaLnBrk="0" hangingPunct="0">
              <a:defRPr sz="8200">
                <a:solidFill>
                  <a:schemeClr val="tx1"/>
                </a:solidFill>
                <a:latin typeface="Calibri" panose="020F0502020204030204" pitchFamily="34" charset="0"/>
                <a:cs typeface="Arial" panose="020B0604020202020204" pitchFamily="34" charset="0"/>
              </a:defRPr>
            </a:lvl2pPr>
            <a:lvl3pPr marL="1143000" indent="-228600" eaLnBrk="0" hangingPunct="0">
              <a:defRPr sz="8200">
                <a:solidFill>
                  <a:schemeClr val="tx1"/>
                </a:solidFill>
                <a:latin typeface="Calibri" panose="020F0502020204030204" pitchFamily="34" charset="0"/>
                <a:cs typeface="Arial" panose="020B0604020202020204" pitchFamily="34" charset="0"/>
              </a:defRPr>
            </a:lvl3pPr>
            <a:lvl4pPr marL="1600200" indent="-228600" eaLnBrk="0" hangingPunct="0">
              <a:defRPr sz="8200">
                <a:solidFill>
                  <a:schemeClr val="tx1"/>
                </a:solidFill>
                <a:latin typeface="Calibri" panose="020F0502020204030204" pitchFamily="34" charset="0"/>
                <a:cs typeface="Arial" panose="020B0604020202020204" pitchFamily="34" charset="0"/>
              </a:defRPr>
            </a:lvl4pPr>
            <a:lvl5pPr marL="2057400" indent="-228600" eaLnBrk="0" hangingPunct="0">
              <a:defRPr sz="8200">
                <a:solidFill>
                  <a:schemeClr val="tx1"/>
                </a:solidFill>
                <a:latin typeface="Calibri" panose="020F0502020204030204" pitchFamily="34" charset="0"/>
                <a:cs typeface="Arial" panose="020B0604020202020204" pitchFamily="34" charset="0"/>
              </a:defRPr>
            </a:lvl5pPr>
            <a:lvl6pPr marL="25146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6pPr>
            <a:lvl7pPr marL="29718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7pPr>
            <a:lvl8pPr marL="34290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8pPr>
            <a:lvl9pPr marL="3886200" indent="-228600" defTabSz="4175125" eaLnBrk="0" fontAlgn="base" hangingPunct="0">
              <a:spcBef>
                <a:spcPct val="0"/>
              </a:spcBef>
              <a:spcAft>
                <a:spcPct val="0"/>
              </a:spcAft>
              <a:defRPr sz="8200">
                <a:solidFill>
                  <a:schemeClr val="tx1"/>
                </a:solidFill>
                <a:latin typeface="Calibri" panose="020F0502020204030204" pitchFamily="34" charset="0"/>
                <a:cs typeface="Arial" panose="020B0604020202020204" pitchFamily="34" charset="0"/>
              </a:defRPr>
            </a:lvl9pPr>
          </a:lstStyle>
          <a:p>
            <a:pPr algn="ctr" eaLnBrk="1" hangingPunct="1"/>
            <a:r>
              <a:rPr lang="pl-PL" altLang="pl-PL" sz="4400" b="1" dirty="0">
                <a:latin typeface="Times New Roman" panose="02020603050405020304" pitchFamily="18" charset="0"/>
                <a:cs typeface="Times New Roman" panose="02020603050405020304" pitchFamily="18" charset="0"/>
              </a:rPr>
              <a:t>The Jerzy Kukuczka </a:t>
            </a:r>
            <a:r>
              <a:rPr lang="pl-PL" altLang="pl-PL" sz="4400" b="1" dirty="0" err="1">
                <a:latin typeface="Times New Roman" panose="02020603050405020304" pitchFamily="18" charset="0"/>
                <a:cs typeface="Times New Roman" panose="02020603050405020304" pitchFamily="18" charset="0"/>
              </a:rPr>
              <a:t>Academy</a:t>
            </a:r>
            <a:r>
              <a:rPr lang="pl-PL" altLang="pl-PL" sz="4400" b="1" dirty="0">
                <a:latin typeface="Times New Roman" panose="02020603050405020304" pitchFamily="18" charset="0"/>
                <a:cs typeface="Times New Roman" panose="02020603050405020304" pitchFamily="18" charset="0"/>
              </a:rPr>
              <a:t> of </a:t>
            </a:r>
            <a:r>
              <a:rPr lang="pl-PL" altLang="pl-PL" sz="4400" b="1" dirty="0" err="1">
                <a:latin typeface="Times New Roman" panose="02020603050405020304" pitchFamily="18" charset="0"/>
                <a:cs typeface="Times New Roman" panose="02020603050405020304" pitchFamily="18" charset="0"/>
              </a:rPr>
              <a:t>Physical</a:t>
            </a:r>
            <a:r>
              <a:rPr lang="pl-PL" altLang="pl-PL" sz="4400" b="1" dirty="0">
                <a:latin typeface="Times New Roman" panose="02020603050405020304" pitchFamily="18" charset="0"/>
                <a:cs typeface="Times New Roman" panose="02020603050405020304" pitchFamily="18" charset="0"/>
              </a:rPr>
              <a:t> </a:t>
            </a:r>
            <a:r>
              <a:rPr lang="pl-PL" altLang="pl-PL" sz="4400" b="1" dirty="0" err="1">
                <a:latin typeface="Times New Roman" panose="02020603050405020304" pitchFamily="18" charset="0"/>
                <a:cs typeface="Times New Roman" panose="02020603050405020304" pitchFamily="18" charset="0"/>
              </a:rPr>
              <a:t>Education</a:t>
            </a:r>
            <a:r>
              <a:rPr lang="pl-PL" altLang="pl-PL" sz="4400" b="1" dirty="0">
                <a:latin typeface="Times New Roman" panose="02020603050405020304" pitchFamily="18" charset="0"/>
                <a:cs typeface="Times New Roman" panose="02020603050405020304" pitchFamily="18" charset="0"/>
              </a:rPr>
              <a:t> in Katowice, </a:t>
            </a:r>
            <a:r>
              <a:rPr lang="pl-PL" altLang="pl-PL" sz="4400" b="1" dirty="0" err="1">
                <a:latin typeface="Times New Roman" panose="02020603050405020304" pitchFamily="18" charset="0"/>
                <a:cs typeface="Times New Roman" panose="02020603050405020304" pitchFamily="18" charset="0"/>
              </a:rPr>
              <a:t>Department</a:t>
            </a:r>
            <a:r>
              <a:rPr lang="pl-PL" altLang="pl-PL" sz="4400" b="1" dirty="0">
                <a:latin typeface="Times New Roman" panose="02020603050405020304" pitchFamily="18" charset="0"/>
                <a:cs typeface="Times New Roman" panose="02020603050405020304" pitchFamily="18" charset="0"/>
              </a:rPr>
              <a:t>  of  Sports Training, </a:t>
            </a:r>
            <a:r>
              <a:rPr lang="pl-PL" altLang="pl-PL" sz="4400" b="1" dirty="0" err="1">
                <a:latin typeface="Times New Roman" panose="02020603050405020304" pitchFamily="18" charset="0"/>
                <a:cs typeface="Times New Roman" panose="02020603050405020304" pitchFamily="18" charset="0"/>
              </a:rPr>
              <a:t>Mikolowska</a:t>
            </a:r>
            <a:r>
              <a:rPr lang="pl-PL" altLang="pl-PL" sz="4400" b="1" dirty="0">
                <a:latin typeface="Times New Roman" panose="02020603050405020304" pitchFamily="18" charset="0"/>
                <a:cs typeface="Times New Roman" panose="02020603050405020304" pitchFamily="18" charset="0"/>
              </a:rPr>
              <a:t> 72A, 40-065 Katowice, </a:t>
            </a:r>
            <a:r>
              <a:rPr lang="pl-PL" altLang="pl-PL" sz="4400" b="1" dirty="0" smtClean="0">
                <a:latin typeface="Times New Roman" panose="02020603050405020304" pitchFamily="18" charset="0"/>
                <a:cs typeface="Times New Roman" panose="02020603050405020304" pitchFamily="18" charset="0"/>
              </a:rPr>
              <a:t>Poland</a:t>
            </a:r>
          </a:p>
          <a:p>
            <a:pPr algn="ctr" eaLnBrk="1" hangingPunct="1"/>
            <a:endParaRPr lang="pl-PL" altLang="pl-PL" sz="4400" b="1" dirty="0">
              <a:latin typeface="Times New Roman" panose="02020603050405020304" pitchFamily="18" charset="0"/>
              <a:cs typeface="Times New Roman" panose="02020603050405020304" pitchFamily="18" charset="0"/>
            </a:endParaRPr>
          </a:p>
          <a:p>
            <a:pPr algn="ctr" eaLnBrk="1" hangingPunct="1"/>
            <a:r>
              <a:rPr lang="en-US" sz="9600" b="1" dirty="0"/>
              <a:t>The effects of a 6-week core exercises on swimming performance of national level </a:t>
            </a:r>
            <a:r>
              <a:rPr lang="en-US" sz="9600" b="1" dirty="0" smtClean="0"/>
              <a:t>swimmers</a:t>
            </a:r>
            <a:r>
              <a:rPr lang="pl-PL" sz="9000" b="1" dirty="0"/>
              <a:t/>
            </a:r>
            <a:br>
              <a:rPr lang="pl-PL" sz="9000" b="1" dirty="0"/>
            </a:br>
            <a:endParaRPr lang="pl-PL" sz="9000" b="1" dirty="0" smtClean="0"/>
          </a:p>
          <a:p>
            <a:pPr algn="ctr" eaLnBrk="1" hangingPunct="1"/>
            <a:r>
              <a:rPr lang="en-US" sz="3600" dirty="0" smtClean="0"/>
              <a:t>Jakub </a:t>
            </a:r>
            <a:r>
              <a:rPr lang="en-US" sz="3600" dirty="0"/>
              <a:t>Karpiński</a:t>
            </a:r>
            <a:r>
              <a:rPr lang="en-US" sz="3600" baseline="30000" dirty="0"/>
              <a:t>1</a:t>
            </a:r>
            <a:r>
              <a:rPr lang="en-US" sz="3600" dirty="0"/>
              <a:t>, </a:t>
            </a:r>
            <a:r>
              <a:rPr lang="en-US" sz="3600" dirty="0" err="1"/>
              <a:t>Wojciech</a:t>
            </a:r>
            <a:r>
              <a:rPr lang="en-US" sz="3600" dirty="0"/>
              <a:t> Rejdych</a:t>
            </a:r>
            <a:r>
              <a:rPr lang="en-US" sz="3600" baseline="30000" dirty="0"/>
              <a:t>1</a:t>
            </a:r>
            <a:r>
              <a:rPr lang="en-US" sz="3600" dirty="0"/>
              <a:t>, Dominika Brzozowska</a:t>
            </a:r>
            <a:r>
              <a:rPr lang="en-US" sz="3600" baseline="30000" dirty="0"/>
              <a:t>1</a:t>
            </a:r>
            <a:r>
              <a:rPr lang="en-US" sz="3600" dirty="0"/>
              <a:t>, </a:t>
            </a:r>
            <a:r>
              <a:rPr lang="en-US" sz="3600" dirty="0" err="1"/>
              <a:t>Artur</a:t>
            </a:r>
            <a:r>
              <a:rPr lang="en-US" sz="3600" dirty="0"/>
              <a:t> Gołaś</a:t>
            </a:r>
            <a:r>
              <a:rPr lang="en-US" sz="3600" baseline="30000" dirty="0"/>
              <a:t>1</a:t>
            </a:r>
            <a:r>
              <a:rPr lang="en-US" sz="3600" dirty="0"/>
              <a:t>, </a:t>
            </a:r>
            <a:r>
              <a:rPr lang="en-US" sz="3600" dirty="0" err="1"/>
              <a:t>Wojciech</a:t>
            </a:r>
            <a:r>
              <a:rPr lang="en-US" sz="3600" dirty="0"/>
              <a:t> Sadowski</a:t>
            </a:r>
            <a:r>
              <a:rPr lang="en-US" sz="3600" baseline="30000" dirty="0"/>
              <a:t>1</a:t>
            </a:r>
            <a:r>
              <a:rPr lang="en-US" sz="3600" dirty="0"/>
              <a:t>, Andrzej </a:t>
            </a:r>
            <a:r>
              <a:rPr lang="en-US" sz="3600" dirty="0" err="1"/>
              <a:t>Szymon</a:t>
            </a:r>
            <a:r>
              <a:rPr lang="en-US" sz="3600" dirty="0"/>
              <a:t> Swinarew</a:t>
            </a:r>
            <a:r>
              <a:rPr lang="en-US" sz="3600" baseline="30000" dirty="0"/>
              <a:t>2</a:t>
            </a:r>
            <a:r>
              <a:rPr lang="en-US" sz="3600" dirty="0"/>
              <a:t>, </a:t>
            </a:r>
            <a:r>
              <a:rPr lang="en-US" sz="3600" dirty="0" err="1"/>
              <a:t>Alicja</a:t>
            </a:r>
            <a:r>
              <a:rPr lang="en-US" sz="3600" dirty="0"/>
              <a:t> Stachura</a:t>
            </a:r>
            <a:r>
              <a:rPr lang="en-US" sz="3600" baseline="30000" dirty="0"/>
              <a:t>1</a:t>
            </a:r>
            <a:r>
              <a:rPr lang="en-US" sz="3600" dirty="0"/>
              <a:t>, </a:t>
            </a:r>
            <a:r>
              <a:rPr lang="en-US" sz="3600" dirty="0" err="1"/>
              <a:t>Subir</a:t>
            </a:r>
            <a:r>
              <a:rPr lang="en-US" sz="3600" dirty="0"/>
              <a:t> Gupta</a:t>
            </a:r>
            <a:r>
              <a:rPr lang="en-US" sz="3600" baseline="30000" dirty="0"/>
              <a:t>3</a:t>
            </a:r>
            <a:r>
              <a:rPr lang="en-US" sz="3600" dirty="0"/>
              <a:t>, </a:t>
            </a:r>
            <a:r>
              <a:rPr lang="en-US" sz="3600" dirty="0" err="1"/>
              <a:t>Arkadiusz</a:t>
            </a:r>
            <a:r>
              <a:rPr lang="en-US" sz="3600" dirty="0"/>
              <a:t> </a:t>
            </a:r>
            <a:r>
              <a:rPr lang="en-US" sz="3600" dirty="0" smtClean="0"/>
              <a:t>Stanula</a:t>
            </a:r>
            <a:r>
              <a:rPr lang="en-US" sz="3600" baseline="30000" dirty="0" smtClean="0"/>
              <a:t>1</a:t>
            </a:r>
            <a:endParaRPr lang="pl-PL" sz="3600" dirty="0"/>
          </a:p>
          <a:p>
            <a:pPr algn="ctr" eaLnBrk="1" hangingPunct="1"/>
            <a:endParaRPr lang="pl-PL" altLang="pl-PL" sz="4800" dirty="0">
              <a:latin typeface="Times New Roman" panose="02020603050405020304" pitchFamily="18" charset="0"/>
              <a:cs typeface="Times New Roman" panose="02020603050405020304" pitchFamily="18" charset="0"/>
            </a:endParaRPr>
          </a:p>
        </p:txBody>
      </p:sp>
      <p:sp>
        <p:nvSpPr>
          <p:cNvPr id="6" name="Prostokąt 5">
            <a:extLst>
              <a:ext uri="{FF2B5EF4-FFF2-40B4-BE49-F238E27FC236}">
                <a16:creationId xmlns="" xmlns:a16="http://schemas.microsoft.com/office/drawing/2014/main" id="{EFCA7E83-34C9-4321-AC72-C83542AC56B6}"/>
              </a:ext>
            </a:extLst>
          </p:cNvPr>
          <p:cNvSpPr/>
          <p:nvPr/>
        </p:nvSpPr>
        <p:spPr>
          <a:xfrm>
            <a:off x="1489275" y="9820130"/>
            <a:ext cx="12168965" cy="9185592"/>
          </a:xfrm>
          <a:prstGeom prst="rect">
            <a:avLst/>
          </a:prstGeom>
        </p:spPr>
        <p:txBody>
          <a:bodyPr wrap="square">
            <a:spAutoFit/>
          </a:bodyPr>
          <a:lstStyle/>
          <a:p>
            <a:pPr indent="180340" algn="just">
              <a:lnSpc>
                <a:spcPct val="115000"/>
              </a:lnSpc>
              <a:spcAft>
                <a:spcPts val="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Introduction</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 </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r>
              <a:rPr lang="en-GB" sz="2600" dirty="0">
                <a:latin typeface="Times New Roman" panose="02020603050405020304" pitchFamily="18" charset="0"/>
                <a:ea typeface="Times New Roman" panose="02020603050405020304" pitchFamily="18" charset="0"/>
                <a:cs typeface="Calibri" panose="020F0502020204030204" pitchFamily="34" charset="0"/>
              </a:rPr>
              <a:t>Strength and muscular power are significant determinants of success in swimming-related sports. Appropriate training of the abdominal muscles and torso seems to be one of the key elements determining the effectiveness of the training process. The main goal of swimming competition is to overcome the given distance in the shortest possible time, which is achieved mainly by proper body positioning in the water and minimizing resistance</a:t>
            </a:r>
            <a:r>
              <a:rPr lang="en-GB" sz="2600" dirty="0" smtClean="0">
                <a:latin typeface="Times New Roman" panose="02020603050405020304" pitchFamily="18" charset="0"/>
                <a:ea typeface="Times New Roman" panose="02020603050405020304" pitchFamily="18" charset="0"/>
                <a:cs typeface="Calibri" panose="020F0502020204030204" pitchFamily="34" charset="0"/>
              </a:rPr>
              <a:t>.</a:t>
            </a:r>
            <a:endParaRPr lang="pl-PL" sz="2600" dirty="0" smtClean="0">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lnSpc>
                <a:spcPct val="115000"/>
              </a:lnSpc>
              <a:spcBef>
                <a:spcPts val="600"/>
              </a:spcBef>
              <a:spcAft>
                <a:spcPts val="600"/>
              </a:spcAft>
            </a:pPr>
            <a:r>
              <a:rPr lang="en-US" sz="2600" b="1" dirty="0">
                <a:effectLst/>
                <a:latin typeface="Times New Roman" panose="02020603050405020304" pitchFamily="18" charset="0"/>
                <a:ea typeface="Times New Roman" panose="02020603050405020304" pitchFamily="18" charset="0"/>
                <a:cs typeface="Calibri" panose="020F0502020204030204" pitchFamily="34" charset="0"/>
              </a:rPr>
              <a:t>Results</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1400"/>
              </a:spcAft>
            </a:pPr>
            <a:r>
              <a:rPr lang="en-GB" sz="2600" dirty="0">
                <a:latin typeface="Times New Roman" panose="02020603050405020304" pitchFamily="18" charset="0"/>
                <a:ea typeface="Times New Roman" panose="02020603050405020304" pitchFamily="18" charset="0"/>
                <a:cs typeface="Times New Roman" panose="02020603050405020304" pitchFamily="18" charset="0"/>
              </a:rPr>
              <a:t>Table </a:t>
            </a:r>
            <a:r>
              <a:rPr lang="pl-PL" sz="2600" dirty="0" smtClean="0">
                <a:latin typeface="Times New Roman" panose="02020603050405020304" pitchFamily="18" charset="0"/>
                <a:ea typeface="Times New Roman" panose="02020603050405020304" pitchFamily="18" charset="0"/>
                <a:cs typeface="Times New Roman" panose="02020603050405020304" pitchFamily="18" charset="0"/>
              </a:rPr>
              <a:t>1</a:t>
            </a:r>
            <a:r>
              <a:rPr lang="en-GB"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GB" sz="2600" dirty="0">
                <a:latin typeface="Times New Roman" panose="02020603050405020304" pitchFamily="18" charset="0"/>
                <a:ea typeface="Times New Roman" panose="02020603050405020304" pitchFamily="18" charset="0"/>
                <a:cs typeface="Times New Roman" panose="02020603050405020304" pitchFamily="18" charset="0"/>
              </a:rPr>
              <a:t>shows the results of all measurements before (</a:t>
            </a:r>
            <a:r>
              <a:rPr lang="en-GB" sz="2600" dirty="0" err="1">
                <a:latin typeface="Times New Roman" panose="02020603050405020304" pitchFamily="18" charset="0"/>
                <a:ea typeface="Times New Roman" panose="02020603050405020304" pitchFamily="18" charset="0"/>
                <a:cs typeface="Times New Roman" panose="02020603050405020304" pitchFamily="18" charset="0"/>
              </a:rPr>
              <a:t>pretest</a:t>
            </a:r>
            <a:r>
              <a:rPr lang="en-GB" sz="2600" dirty="0">
                <a:latin typeface="Times New Roman" panose="02020603050405020304" pitchFamily="18" charset="0"/>
                <a:ea typeface="Times New Roman" panose="02020603050405020304" pitchFamily="18" charset="0"/>
                <a:cs typeface="Times New Roman" panose="02020603050405020304" pitchFamily="18" charset="0"/>
              </a:rPr>
              <a:t>) and after (</a:t>
            </a:r>
            <a:r>
              <a:rPr lang="en-GB" sz="2600" dirty="0" err="1">
                <a:latin typeface="Times New Roman" panose="02020603050405020304" pitchFamily="18" charset="0"/>
                <a:ea typeface="Times New Roman" panose="02020603050405020304" pitchFamily="18" charset="0"/>
                <a:cs typeface="Times New Roman" panose="02020603050405020304" pitchFamily="18" charset="0"/>
              </a:rPr>
              <a:t>posttest</a:t>
            </a:r>
            <a:r>
              <a:rPr lang="en-GB" sz="2600" dirty="0">
                <a:latin typeface="Times New Roman" panose="02020603050405020304" pitchFamily="18" charset="0"/>
                <a:ea typeface="Times New Roman" panose="02020603050405020304" pitchFamily="18" charset="0"/>
                <a:cs typeface="Times New Roman" panose="02020603050405020304" pitchFamily="18" charset="0"/>
              </a:rPr>
              <a:t>) training. In both the EG and CG, after the end of the 6-week training, we could observe an increase in the entry distance during take-off. In the EG, the improvement was 0.06 m (1.8%, p = 0.088, ES = Moderate), while in the CG, the improvement was 0.08 m (2.7%, p = 0.013, ES = Moderate</a:t>
            </a:r>
            <a:r>
              <a:rPr lang="en-GB" sz="26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sz="2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l-PL" sz="26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1400"/>
              </a:spcBef>
              <a:spcAft>
                <a:spcPts val="1400"/>
              </a:spcAft>
            </a:pPr>
            <a:endParaRPr lang="pl-PL"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1400"/>
              </a:spcBef>
              <a:spcAft>
                <a:spcPts val="1400"/>
              </a:spcAft>
            </a:pPr>
            <a:r>
              <a:rPr lang="en-GB" sz="2600" b="1" dirty="0">
                <a:latin typeface="Times New Roman" panose="02020603050405020304" pitchFamily="18" charset="0"/>
                <a:ea typeface="Times New Roman" panose="02020603050405020304" pitchFamily="18" charset="0"/>
                <a:cs typeface="Calibri" panose="020F0502020204030204" pitchFamily="34" charset="0"/>
              </a:rPr>
              <a:t>Table </a:t>
            </a:r>
            <a:r>
              <a:rPr lang="pl-PL" sz="2600" b="1" dirty="0" smtClean="0">
                <a:latin typeface="Times New Roman" panose="02020603050405020304" pitchFamily="18" charset="0"/>
                <a:ea typeface="Times New Roman" panose="02020603050405020304" pitchFamily="18" charset="0"/>
                <a:cs typeface="Calibri" panose="020F0502020204030204" pitchFamily="34" charset="0"/>
              </a:rPr>
              <a:t>1.</a:t>
            </a:r>
            <a:r>
              <a:rPr lang="en-GB" sz="2600" b="1" dirty="0" smtClean="0">
                <a:latin typeface="Times New Roman" panose="02020603050405020304" pitchFamily="18" charset="0"/>
                <a:ea typeface="Times New Roman" panose="02020603050405020304" pitchFamily="18" charset="0"/>
                <a:cs typeface="Calibri" panose="020F0502020204030204" pitchFamily="34" charset="0"/>
              </a:rPr>
              <a:t> </a:t>
            </a:r>
            <a:r>
              <a:rPr lang="en-GB" sz="2600" dirty="0" smtClean="0">
                <a:latin typeface="Times New Roman" panose="02020603050405020304" pitchFamily="18" charset="0"/>
                <a:ea typeface="Times New Roman" panose="02020603050405020304" pitchFamily="18" charset="0"/>
                <a:cs typeface="Calibri" panose="020F0502020204030204" pitchFamily="34" charset="0"/>
              </a:rPr>
              <a:t>Pre-and </a:t>
            </a:r>
            <a:r>
              <a:rPr lang="en-GB" sz="2600" dirty="0">
                <a:latin typeface="Times New Roman" panose="02020603050405020304" pitchFamily="18" charset="0"/>
                <a:ea typeface="Times New Roman" panose="02020603050405020304" pitchFamily="18" charset="0"/>
                <a:cs typeface="Calibri" panose="020F0502020204030204" pitchFamily="34" charset="0"/>
              </a:rPr>
              <a:t>post-training values of the performance variables for </a:t>
            </a:r>
            <a:r>
              <a:rPr lang="pl-PL" sz="2600" dirty="0" err="1" smtClean="0">
                <a:latin typeface="Times New Roman" panose="02020603050405020304" pitchFamily="18" charset="0"/>
                <a:ea typeface="Times New Roman" panose="02020603050405020304" pitchFamily="18" charset="0"/>
                <a:cs typeface="Calibri" panose="020F0502020204030204" pitchFamily="34" charset="0"/>
              </a:rPr>
              <a:t>swimmers</a:t>
            </a: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a:p>
            <a:pPr indent="180340" algn="just">
              <a:lnSpc>
                <a:spcPct val="115000"/>
              </a:lnSpc>
              <a:spcAft>
                <a:spcPts val="0"/>
              </a:spcAft>
            </a:pPr>
            <a:endParaRPr lang="pl-PL" sz="2600" dirty="0">
              <a:effectLst/>
              <a:latin typeface="Times New Roman" panose="02020603050405020304" pitchFamily="18" charset="0"/>
              <a:ea typeface="Times New Roman" panose="02020603050405020304" pitchFamily="18" charset="0"/>
              <a:cs typeface="Calibri" panose="020F0502020204030204" pitchFamily="34" charset="0"/>
            </a:endParaRPr>
          </a:p>
        </p:txBody>
      </p:sp>
      <p:sp>
        <p:nvSpPr>
          <p:cNvPr id="8" name="Prostokąt 7">
            <a:extLst>
              <a:ext uri="{FF2B5EF4-FFF2-40B4-BE49-F238E27FC236}">
                <a16:creationId xmlns="" xmlns:a16="http://schemas.microsoft.com/office/drawing/2014/main" id="{7FEB9350-FF18-4118-B825-3D6713A16F19}"/>
              </a:ext>
            </a:extLst>
          </p:cNvPr>
          <p:cNvSpPr/>
          <p:nvPr/>
        </p:nvSpPr>
        <p:spPr>
          <a:xfrm>
            <a:off x="16032106" y="9820130"/>
            <a:ext cx="10914408" cy="8894743"/>
          </a:xfrm>
          <a:prstGeom prst="rect">
            <a:avLst/>
          </a:prstGeom>
        </p:spPr>
        <p:txBody>
          <a:bodyPr wrap="square">
            <a:spAutoFit/>
          </a:bodyPr>
          <a:lstStyle/>
          <a:p>
            <a:pPr algn="just"/>
            <a:r>
              <a:rPr lang="en-US" sz="2600" b="1" dirty="0">
                <a:latin typeface="Times New Roman" panose="02020603050405020304" pitchFamily="18" charset="0"/>
                <a:cs typeface="Times New Roman" panose="02020603050405020304" pitchFamily="18" charset="0"/>
              </a:rPr>
              <a:t>Material and </a:t>
            </a:r>
            <a:r>
              <a:rPr lang="en-US" sz="2600" b="1" dirty="0" smtClean="0">
                <a:latin typeface="Times New Roman" panose="02020603050405020304" pitchFamily="18" charset="0"/>
                <a:cs typeface="Times New Roman" panose="02020603050405020304" pitchFamily="18" charset="0"/>
              </a:rPr>
              <a:t>Methods</a:t>
            </a:r>
            <a:endParaRPr lang="pl-PL" sz="2600" b="1" dirty="0" smtClean="0">
              <a:latin typeface="Times New Roman" panose="02020603050405020304" pitchFamily="18" charset="0"/>
              <a:cs typeface="Times New Roman" panose="02020603050405020304" pitchFamily="18" charset="0"/>
            </a:endParaRPr>
          </a:p>
          <a:p>
            <a:pPr algn="just"/>
            <a:endParaRPr lang="en-US" sz="2600" b="1" dirty="0">
              <a:latin typeface="Times New Roman" panose="02020603050405020304" pitchFamily="18" charset="0"/>
              <a:cs typeface="Times New Roman" panose="02020603050405020304" pitchFamily="18" charset="0"/>
            </a:endParaRPr>
          </a:p>
          <a:p>
            <a:pPr algn="just"/>
            <a:r>
              <a:rPr lang="en-GB" sz="2600" i="1" dirty="0">
                <a:latin typeface="Times New Roman" panose="02020603050405020304" pitchFamily="18" charset="0"/>
                <a:cs typeface="Times New Roman" panose="02020603050405020304" pitchFamily="18" charset="0"/>
              </a:rPr>
              <a:t>Participants</a:t>
            </a:r>
          </a:p>
          <a:p>
            <a:pPr algn="just"/>
            <a:endParaRPr lang="en-GB" sz="2600" i="1" dirty="0">
              <a:latin typeface="Times New Roman" panose="02020603050405020304" pitchFamily="18" charset="0"/>
              <a:cs typeface="Times New Roman" panose="02020603050405020304" pitchFamily="18" charset="0"/>
            </a:endParaRPr>
          </a:p>
          <a:p>
            <a:pPr algn="just"/>
            <a:r>
              <a:rPr lang="en-GB" sz="2600" dirty="0">
                <a:latin typeface="Times New Roman" panose="02020603050405020304" pitchFamily="18" charset="0"/>
                <a:cs typeface="Times New Roman" panose="02020603050405020304" pitchFamily="18" charset="0"/>
              </a:rPr>
              <a:t>Sixteen male national level swimmers who are members of the Polish National Swimming Team (seniors and youth) were involved in this research. The competitors had a minimum of 10 years of training experience, and their best results were at least 800 points according to the FINA classification. The participants in the experiment were in the same period of preparation for competition, i.e., in the sub period of specific preparation. The competitors were randomly placed into either an experimental group (EG) of 8 swimmers or a control group (CG) of 8 swimmers.</a:t>
            </a:r>
          </a:p>
          <a:p>
            <a:pPr algn="just"/>
            <a:endParaRPr lang="en-GB" sz="2600" i="1" dirty="0">
              <a:latin typeface="Times New Roman" panose="02020603050405020304" pitchFamily="18" charset="0"/>
              <a:cs typeface="Times New Roman" panose="02020603050405020304" pitchFamily="18" charset="0"/>
            </a:endParaRPr>
          </a:p>
          <a:p>
            <a:pPr algn="just"/>
            <a:r>
              <a:rPr lang="en-GB" sz="2600" i="1" dirty="0">
                <a:latin typeface="Times New Roman" panose="02020603050405020304" pitchFamily="18" charset="0"/>
                <a:cs typeface="Times New Roman" panose="02020603050405020304" pitchFamily="18" charset="0"/>
              </a:rPr>
              <a:t>Procedures</a:t>
            </a:r>
          </a:p>
          <a:p>
            <a:pPr algn="just"/>
            <a:endParaRPr lang="en-GB" sz="2600" i="1" dirty="0">
              <a:latin typeface="Times New Roman" panose="02020603050405020304" pitchFamily="18" charset="0"/>
              <a:cs typeface="Times New Roman" panose="02020603050405020304" pitchFamily="18" charset="0"/>
            </a:endParaRPr>
          </a:p>
          <a:p>
            <a:pPr algn="just"/>
            <a:r>
              <a:rPr lang="en-GB" sz="2600" dirty="0">
                <a:latin typeface="Times New Roman" panose="02020603050405020304" pitchFamily="18" charset="0"/>
                <a:cs typeface="Times New Roman" panose="02020603050405020304" pitchFamily="18" charset="0"/>
              </a:rPr>
              <a:t>The training program, which lasted six weeks, consisted of 18 units of targeted dry-land training. The duration of the main unit did not exceed 25 minutes.</a:t>
            </a:r>
          </a:p>
          <a:p>
            <a:pPr algn="just"/>
            <a:r>
              <a:rPr lang="en-GB" sz="2600" dirty="0">
                <a:latin typeface="Times New Roman" panose="02020603050405020304" pitchFamily="18" charset="0"/>
                <a:cs typeface="Times New Roman" panose="02020603050405020304" pitchFamily="18" charset="0"/>
              </a:rPr>
              <a:t>The details of the training program are presented in Table </a:t>
            </a:r>
            <a:r>
              <a:rPr lang="pl-PL" sz="2600" dirty="0" smtClean="0">
                <a:latin typeface="Times New Roman" panose="02020603050405020304" pitchFamily="18" charset="0"/>
                <a:cs typeface="Times New Roman" panose="02020603050405020304" pitchFamily="18" charset="0"/>
              </a:rPr>
              <a:t>2</a:t>
            </a:r>
            <a:r>
              <a:rPr lang="en-GB" sz="2600" dirty="0" smtClean="0">
                <a:latin typeface="Times New Roman" panose="02020603050405020304" pitchFamily="18" charset="0"/>
                <a:cs typeface="Times New Roman" panose="02020603050405020304" pitchFamily="18" charset="0"/>
              </a:rPr>
              <a:t>.</a:t>
            </a:r>
            <a:endParaRPr lang="en-GB" sz="2600" dirty="0">
              <a:latin typeface="Times New Roman" panose="02020603050405020304" pitchFamily="18" charset="0"/>
              <a:cs typeface="Times New Roman" panose="02020603050405020304" pitchFamily="18" charset="0"/>
            </a:endParaRPr>
          </a:p>
          <a:p>
            <a:pPr algn="just"/>
            <a:endParaRPr lang="pl-PL" sz="2600" dirty="0">
              <a:latin typeface="Times New Roman" panose="02020603050405020304" pitchFamily="18" charset="0"/>
              <a:cs typeface="Calibri" panose="020F0502020204030204" pitchFamily="34" charset="0"/>
            </a:endParaRPr>
          </a:p>
          <a:p>
            <a:pPr algn="just"/>
            <a:endParaRPr lang="pl-PL" sz="2600" dirty="0">
              <a:latin typeface="Times New Roman" panose="02020603050405020304" pitchFamily="18" charset="0"/>
              <a:cs typeface="Calibri" panose="020F0502020204030204" pitchFamily="34" charset="0"/>
            </a:endParaRPr>
          </a:p>
          <a:p>
            <a:pPr algn="just"/>
            <a:r>
              <a:rPr lang="en-GB" sz="2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Table </a:t>
            </a:r>
            <a:r>
              <a:rPr lang="pl-PL" sz="2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en-GB" sz="2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GB"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brief description of the exercises of SCMT and their progression over a 6-week training program.</a:t>
            </a:r>
            <a:endParaRPr lang="en-US" sz="2600" dirty="0">
              <a:latin typeface="Times New Roman" panose="02020603050405020304" pitchFamily="18" charset="0"/>
              <a:cs typeface="Calibri" panose="020F0502020204030204" pitchFamily="34" charset="0"/>
            </a:endParaRPr>
          </a:p>
        </p:txBody>
      </p:sp>
      <p:sp>
        <p:nvSpPr>
          <p:cNvPr id="34" name="Prostokąt 33">
            <a:extLst>
              <a:ext uri="{FF2B5EF4-FFF2-40B4-BE49-F238E27FC236}">
                <a16:creationId xmlns="" xmlns:a16="http://schemas.microsoft.com/office/drawing/2014/main" id="{C114B52E-4998-4BA8-A810-3C68622A7579}"/>
              </a:ext>
            </a:extLst>
          </p:cNvPr>
          <p:cNvSpPr/>
          <p:nvPr/>
        </p:nvSpPr>
        <p:spPr>
          <a:xfrm>
            <a:off x="1387780" y="29809737"/>
            <a:ext cx="12581616" cy="5528180"/>
          </a:xfrm>
          <a:prstGeom prst="rect">
            <a:avLst/>
          </a:prstGeom>
        </p:spPr>
        <p:txBody>
          <a:bodyPr wrap="square">
            <a:spAutoFit/>
          </a:bodyPr>
          <a:lstStyle/>
          <a:p>
            <a:pPr algn="just">
              <a:lnSpc>
                <a:spcPct val="115000"/>
              </a:lnSpc>
              <a:spcBef>
                <a:spcPts val="600"/>
              </a:spcBef>
              <a:spcAft>
                <a:spcPts val="600"/>
              </a:spcAft>
            </a:pPr>
            <a:r>
              <a:rPr lang="en-US" sz="2600" b="1" dirty="0">
                <a:latin typeface="Times New Roman" panose="02020603050405020304" pitchFamily="18" charset="0"/>
                <a:ea typeface="Times New Roman" panose="02020603050405020304" pitchFamily="18" charset="0"/>
                <a:cs typeface="Calibri" panose="020F0502020204030204" pitchFamily="34" charset="0"/>
              </a:rPr>
              <a:t>Discussion and Conclusions</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US" sz="2600" dirty="0">
                <a:latin typeface="Times New Roman" panose="02020603050405020304" pitchFamily="18" charset="0"/>
                <a:ea typeface="Times New Roman" panose="02020603050405020304" pitchFamily="18" charset="0"/>
                <a:cs typeface="Calibri" panose="020F0502020204030204" pitchFamily="34" charset="0"/>
              </a:rPr>
              <a:t> </a:t>
            </a:r>
            <a:endParaRPr lang="pl-PL"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GB" sz="2600" dirty="0">
                <a:latin typeface="Times New Roman" panose="02020603050405020304" pitchFamily="18" charset="0"/>
                <a:ea typeface="Times New Roman" panose="02020603050405020304" pitchFamily="18" charset="0"/>
                <a:cs typeface="Calibri" panose="020F0502020204030204" pitchFamily="34" charset="0"/>
              </a:rPr>
              <a:t>In this article, it was hypothesized that in a selected group of swimmers of either senior or adolescent age, strengthening of the core muscles will positively impact the effectiveness of the studied elements of a 50 m swimming race, which may lead to an improvement in sports results. Both in the EG and CG, the parameter of the entry distance improved, which may indicate a positive aspect of the training carried out by the competitors in a given period.</a:t>
            </a:r>
          </a:p>
          <a:p>
            <a:pPr algn="just">
              <a:spcBef>
                <a:spcPts val="1400"/>
              </a:spcBef>
              <a:spcAft>
                <a:spcPts val="0"/>
              </a:spcAft>
            </a:pPr>
            <a:endParaRPr lang="en-GB" sz="2600" dirty="0">
              <a:latin typeface="Times New Roman" panose="02020603050405020304" pitchFamily="18" charset="0"/>
              <a:ea typeface="Times New Roman" panose="02020603050405020304" pitchFamily="18" charset="0"/>
              <a:cs typeface="Calibri" panose="020F0502020204030204" pitchFamily="34" charset="0"/>
            </a:endParaRPr>
          </a:p>
          <a:p>
            <a:pPr algn="just">
              <a:spcBef>
                <a:spcPts val="1400"/>
              </a:spcBef>
              <a:spcAft>
                <a:spcPts val="0"/>
              </a:spcAft>
            </a:pPr>
            <a:r>
              <a:rPr lang="en-GB" sz="2600" dirty="0">
                <a:latin typeface="Times New Roman" panose="02020603050405020304" pitchFamily="18" charset="0"/>
                <a:ea typeface="Times New Roman" panose="02020603050405020304" pitchFamily="18" charset="0"/>
                <a:cs typeface="Calibri" panose="020F0502020204030204" pitchFamily="34" charset="0"/>
              </a:rPr>
              <a:t>The research results suggest that the implementation of isolated training to strengthen the stabilizing muscles seems to be a valuable addition to a standard swimming training.</a:t>
            </a:r>
          </a:p>
          <a:p>
            <a:pPr algn="just">
              <a:spcBef>
                <a:spcPts val="1400"/>
              </a:spcBef>
              <a:spcAft>
                <a:spcPts val="0"/>
              </a:spcAft>
            </a:pPr>
            <a:r>
              <a:rPr lang="en-GB" sz="2600" dirty="0">
                <a:latin typeface="Times New Roman" panose="02020603050405020304" pitchFamily="18" charset="0"/>
                <a:ea typeface="Times New Roman" panose="02020603050405020304" pitchFamily="18" charset="0"/>
                <a:cs typeface="Calibri" panose="020F0502020204030204" pitchFamily="34" charset="0"/>
              </a:rPr>
              <a:t> </a:t>
            </a:r>
          </a:p>
        </p:txBody>
      </p:sp>
      <p:sp>
        <p:nvSpPr>
          <p:cNvPr id="35" name="Prostokąt 34">
            <a:extLst>
              <a:ext uri="{FF2B5EF4-FFF2-40B4-BE49-F238E27FC236}">
                <a16:creationId xmlns="" xmlns:a16="http://schemas.microsoft.com/office/drawing/2014/main" id="{1DAE0964-58C3-4B82-AD07-30351BA793F5}"/>
              </a:ext>
            </a:extLst>
          </p:cNvPr>
          <p:cNvSpPr/>
          <p:nvPr/>
        </p:nvSpPr>
        <p:spPr>
          <a:xfrm>
            <a:off x="16032106" y="26735528"/>
            <a:ext cx="12717393" cy="6804940"/>
          </a:xfrm>
          <a:prstGeom prst="rect">
            <a:avLst/>
          </a:prstGeom>
        </p:spPr>
        <p:txBody>
          <a:bodyPr wrap="square">
            <a:spAutoFit/>
          </a:bodyPr>
          <a:lstStyle/>
          <a:p>
            <a:pPr>
              <a:lnSpc>
                <a:spcPts val="1100"/>
              </a:lnSpc>
              <a:spcBef>
                <a:spcPts val="2400"/>
              </a:spcBef>
              <a:spcAft>
                <a:spcPts val="1000"/>
              </a:spcAft>
            </a:pPr>
            <a:r>
              <a:rPr lang="en-US" sz="2600" b="1" dirty="0">
                <a:latin typeface="Times New Roman" panose="02020603050405020304" pitchFamily="18" charset="0"/>
                <a:ea typeface="SimSun" panose="02010600030101010101" pitchFamily="2" charset="-122"/>
              </a:rPr>
              <a:t>References</a:t>
            </a:r>
            <a:r>
              <a:rPr lang="en-US" sz="2600" dirty="0">
                <a:latin typeface="Times New Roman" panose="02020603050405020304" pitchFamily="18" charset="0"/>
                <a:ea typeface="SimSun" panose="02010600030101010101" pitchFamily="2" charset="-122"/>
              </a:rPr>
              <a:t> </a:t>
            </a:r>
            <a:endParaRPr lang="pl-PL" sz="2600" dirty="0">
              <a:latin typeface="Times New Roman" panose="02020603050405020304" pitchFamily="18" charset="0"/>
              <a:ea typeface="SimSun" panose="02010600030101010101" pitchFamily="2" charset="-122"/>
            </a:endParaRPr>
          </a:p>
          <a:p>
            <a:pPr lvl="0" algn="just">
              <a:lnSpc>
                <a:spcPct val="115000"/>
              </a:lnSpc>
              <a:spcAft>
                <a:spcPts val="1000"/>
              </a:spcAft>
            </a:pPr>
            <a:r>
              <a:rPr lang="pl-PL" sz="2400" dirty="0" smtClean="0">
                <a:latin typeface="Times New Roman" panose="02020603050405020304" pitchFamily="18" charset="0"/>
                <a:ea typeface="Times New Roman" panose="02020603050405020304" pitchFamily="18" charset="0"/>
                <a:cs typeface="Calibri" panose="020F0502020204030204" pitchFamily="34" charset="0"/>
              </a:rPr>
              <a:t>1. </a:t>
            </a:r>
            <a:r>
              <a:rPr lang="pl-PL" sz="2400" dirty="0" err="1" smtClean="0">
                <a:latin typeface="Times New Roman" panose="02020603050405020304" pitchFamily="18" charset="0"/>
                <a:ea typeface="Times New Roman" panose="02020603050405020304" pitchFamily="18" charset="0"/>
                <a:cs typeface="Calibri" panose="020F0502020204030204" pitchFamily="34" charset="0"/>
              </a:rPr>
              <a:t>Trappe</a:t>
            </a:r>
            <a:r>
              <a:rPr lang="pl-PL" sz="2400" dirty="0" smtClean="0">
                <a:latin typeface="Times New Roman" panose="02020603050405020304" pitchFamily="18" charset="0"/>
                <a:ea typeface="Times New Roman" panose="02020603050405020304" pitchFamily="18" charset="0"/>
                <a:cs typeface="Calibri" panose="020F0502020204030204" pitchFamily="34" charset="0"/>
              </a:rPr>
              <a:t> </a:t>
            </a:r>
            <a:r>
              <a:rPr lang="pl-PL" sz="2400" dirty="0">
                <a:latin typeface="Times New Roman" panose="02020603050405020304" pitchFamily="18" charset="0"/>
                <a:ea typeface="Times New Roman" panose="02020603050405020304" pitchFamily="18" charset="0"/>
                <a:cs typeface="Calibri" panose="020F0502020204030204" pitchFamily="34" charset="0"/>
              </a:rPr>
              <a:t>SW, Pearson DR. </a:t>
            </a:r>
            <a:r>
              <a:rPr lang="pl-PL" sz="2400" dirty="0" err="1">
                <a:latin typeface="Times New Roman" panose="02020603050405020304" pitchFamily="18" charset="0"/>
                <a:ea typeface="Times New Roman" panose="02020603050405020304" pitchFamily="18" charset="0"/>
                <a:cs typeface="Calibri" panose="020F0502020204030204" pitchFamily="34" charset="0"/>
              </a:rPr>
              <a:t>Effects</a:t>
            </a:r>
            <a:r>
              <a:rPr lang="pl-PL" sz="2400" dirty="0">
                <a:latin typeface="Times New Roman" panose="02020603050405020304" pitchFamily="18" charset="0"/>
                <a:ea typeface="Times New Roman" panose="02020603050405020304" pitchFamily="18" charset="0"/>
                <a:cs typeface="Calibri" panose="020F0502020204030204" pitchFamily="34" charset="0"/>
              </a:rPr>
              <a:t> of </a:t>
            </a:r>
            <a:r>
              <a:rPr lang="pl-PL" sz="2400" dirty="0" err="1">
                <a:latin typeface="Times New Roman" panose="02020603050405020304" pitchFamily="18" charset="0"/>
                <a:ea typeface="Times New Roman" panose="02020603050405020304" pitchFamily="18" charset="0"/>
                <a:cs typeface="Calibri" panose="020F0502020204030204" pitchFamily="34" charset="0"/>
              </a:rPr>
              <a:t>weight</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assisted</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dry</a:t>
            </a:r>
            <a:r>
              <a:rPr lang="pl-PL" sz="2400" dirty="0">
                <a:latin typeface="Times New Roman" panose="02020603050405020304" pitchFamily="18" charset="0"/>
                <a:ea typeface="Times New Roman" panose="02020603050405020304" pitchFamily="18" charset="0"/>
                <a:cs typeface="Calibri" panose="020F0502020204030204" pitchFamily="34" charset="0"/>
              </a:rPr>
              <a:t>-land </a:t>
            </a:r>
            <a:r>
              <a:rPr lang="pl-PL" sz="2400" dirty="0" err="1">
                <a:latin typeface="Times New Roman" panose="02020603050405020304" pitchFamily="18" charset="0"/>
                <a:ea typeface="Times New Roman" panose="02020603050405020304" pitchFamily="18" charset="0"/>
                <a:cs typeface="Calibri" panose="020F0502020204030204" pitchFamily="34" charset="0"/>
              </a:rPr>
              <a:t>strength</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training</a:t>
            </a:r>
            <a:r>
              <a:rPr lang="pl-PL" sz="2400" dirty="0">
                <a:latin typeface="Times New Roman" panose="02020603050405020304" pitchFamily="18" charset="0"/>
                <a:ea typeface="Times New Roman" panose="02020603050405020304" pitchFamily="18" charset="0"/>
                <a:cs typeface="Calibri" panose="020F0502020204030204" pitchFamily="34" charset="0"/>
              </a:rPr>
              <a:t> on </a:t>
            </a:r>
            <a:r>
              <a:rPr lang="pl-PL" sz="2400" dirty="0" err="1">
                <a:latin typeface="Times New Roman" panose="02020603050405020304" pitchFamily="18" charset="0"/>
                <a:ea typeface="Times New Roman" panose="02020603050405020304" pitchFamily="18" charset="0"/>
                <a:cs typeface="Calibri" panose="020F0502020204030204" pitchFamily="34" charset="0"/>
              </a:rPr>
              <a:t>swimming</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perfor</a:t>
            </a:r>
            <a:r>
              <a:rPr lang="pl-PL" sz="2400" dirty="0">
                <a:latin typeface="Times New Roman" panose="02020603050405020304" pitchFamily="18" charset="0"/>
                <a:ea typeface="Times New Roman" panose="02020603050405020304" pitchFamily="18" charset="0"/>
                <a:cs typeface="Calibri" panose="020F0502020204030204" pitchFamily="34" charset="0"/>
              </a:rPr>
              <a:t> mance. J </a:t>
            </a:r>
            <a:r>
              <a:rPr lang="pl-PL" sz="2400" dirty="0" err="1">
                <a:latin typeface="Times New Roman" panose="02020603050405020304" pitchFamily="18" charset="0"/>
                <a:ea typeface="Times New Roman" panose="02020603050405020304" pitchFamily="18" charset="0"/>
                <a:cs typeface="Calibri" panose="020F0502020204030204" pitchFamily="34" charset="0"/>
              </a:rPr>
              <a:t>Strength</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Cond</a:t>
            </a:r>
            <a:r>
              <a:rPr lang="pl-PL" sz="2400" dirty="0">
                <a:latin typeface="Times New Roman" panose="02020603050405020304" pitchFamily="18" charset="0"/>
                <a:ea typeface="Times New Roman" panose="02020603050405020304" pitchFamily="18" charset="0"/>
                <a:cs typeface="Calibri" panose="020F0502020204030204" pitchFamily="34" charset="0"/>
              </a:rPr>
              <a:t> Res. 1994; 8: 209–213. </a:t>
            </a:r>
          </a:p>
          <a:p>
            <a:pPr lvl="0" algn="just">
              <a:lnSpc>
                <a:spcPct val="115000"/>
              </a:lnSpc>
              <a:spcAft>
                <a:spcPts val="1000"/>
              </a:spcAft>
            </a:pPr>
            <a:endParaRPr lang="pl-PL" sz="2400" dirty="0">
              <a:latin typeface="Times New Roman" panose="02020603050405020304" pitchFamily="18" charset="0"/>
              <a:ea typeface="Times New Roman" panose="02020603050405020304" pitchFamily="18" charset="0"/>
              <a:cs typeface="Calibri" panose="020F0502020204030204" pitchFamily="34" charset="0"/>
            </a:endParaRPr>
          </a:p>
          <a:p>
            <a:pPr lvl="0" algn="just">
              <a:lnSpc>
                <a:spcPct val="115000"/>
              </a:lnSpc>
              <a:spcAft>
                <a:spcPts val="1000"/>
              </a:spcAft>
            </a:pPr>
            <a:r>
              <a:rPr lang="pl-PL" sz="2400" dirty="0" smtClean="0">
                <a:latin typeface="Times New Roman" panose="02020603050405020304" pitchFamily="18" charset="0"/>
                <a:ea typeface="Times New Roman" panose="02020603050405020304" pitchFamily="18" charset="0"/>
                <a:cs typeface="Calibri" panose="020F0502020204030204" pitchFamily="34" charset="0"/>
              </a:rPr>
              <a:t>2. </a:t>
            </a:r>
            <a:r>
              <a:rPr lang="pl-PL" sz="2400" dirty="0" err="1" smtClean="0">
                <a:latin typeface="Times New Roman" panose="02020603050405020304" pitchFamily="18" charset="0"/>
                <a:ea typeface="Times New Roman" panose="02020603050405020304" pitchFamily="18" charset="0"/>
                <a:cs typeface="Calibri" panose="020F0502020204030204" pitchFamily="34" charset="0"/>
              </a:rPr>
              <a:t>Barbosa</a:t>
            </a:r>
            <a:r>
              <a:rPr lang="pl-PL" sz="2400" dirty="0" smtClean="0">
                <a:latin typeface="Times New Roman" panose="02020603050405020304" pitchFamily="18" charset="0"/>
                <a:ea typeface="Times New Roman" panose="02020603050405020304" pitchFamily="18" charset="0"/>
                <a:cs typeface="Calibri" panose="020F0502020204030204" pitchFamily="34" charset="0"/>
              </a:rPr>
              <a:t> </a:t>
            </a:r>
            <a:r>
              <a:rPr lang="pl-PL" sz="2400" dirty="0">
                <a:latin typeface="Times New Roman" panose="02020603050405020304" pitchFamily="18" charset="0"/>
                <a:ea typeface="Times New Roman" panose="02020603050405020304" pitchFamily="18" charset="0"/>
                <a:cs typeface="Calibri" panose="020F0502020204030204" pitchFamily="34" charset="0"/>
              </a:rPr>
              <a:t>TM, </a:t>
            </a:r>
            <a:r>
              <a:rPr lang="pl-PL" sz="2400" dirty="0" err="1">
                <a:latin typeface="Times New Roman" panose="02020603050405020304" pitchFamily="18" charset="0"/>
                <a:ea typeface="Times New Roman" panose="02020603050405020304" pitchFamily="18" charset="0"/>
                <a:cs typeface="Calibri" panose="020F0502020204030204" pitchFamily="34" charset="0"/>
              </a:rPr>
              <a:t>Keskinen</a:t>
            </a:r>
            <a:r>
              <a:rPr lang="pl-PL" sz="2400" dirty="0">
                <a:latin typeface="Times New Roman" panose="02020603050405020304" pitchFamily="18" charset="0"/>
                <a:ea typeface="Times New Roman" panose="02020603050405020304" pitchFamily="18" charset="0"/>
                <a:cs typeface="Calibri" panose="020F0502020204030204" pitchFamily="34" charset="0"/>
              </a:rPr>
              <a:t> KL, </a:t>
            </a:r>
            <a:r>
              <a:rPr lang="pl-PL" sz="2400" dirty="0" err="1">
                <a:latin typeface="Times New Roman" panose="02020603050405020304" pitchFamily="18" charset="0"/>
                <a:ea typeface="Times New Roman" panose="02020603050405020304" pitchFamily="18" charset="0"/>
                <a:cs typeface="Calibri" panose="020F0502020204030204" pitchFamily="34" charset="0"/>
              </a:rPr>
              <a:t>Fernandes</a:t>
            </a:r>
            <a:r>
              <a:rPr lang="pl-PL" sz="2400" dirty="0">
                <a:latin typeface="Times New Roman" panose="02020603050405020304" pitchFamily="18" charset="0"/>
                <a:ea typeface="Times New Roman" panose="02020603050405020304" pitchFamily="18" charset="0"/>
                <a:cs typeface="Calibri" panose="020F0502020204030204" pitchFamily="34" charset="0"/>
              </a:rPr>
              <a:t> R, </a:t>
            </a:r>
            <a:r>
              <a:rPr lang="pl-PL" sz="2400" dirty="0" err="1">
                <a:latin typeface="Times New Roman" panose="02020603050405020304" pitchFamily="18" charset="0"/>
                <a:ea typeface="Times New Roman" panose="02020603050405020304" pitchFamily="18" charset="0"/>
                <a:cs typeface="Calibri" panose="020F0502020204030204" pitchFamily="34" charset="0"/>
              </a:rPr>
              <a:t>Colac¸o</a:t>
            </a:r>
            <a:r>
              <a:rPr lang="pl-PL" sz="2400" dirty="0">
                <a:latin typeface="Times New Roman" panose="02020603050405020304" pitchFamily="18" charset="0"/>
                <a:ea typeface="Times New Roman" panose="02020603050405020304" pitchFamily="18" charset="0"/>
                <a:cs typeface="Calibri" panose="020F0502020204030204" pitchFamily="34" charset="0"/>
              </a:rPr>
              <a:t> P, Lima a B, </a:t>
            </a:r>
            <a:r>
              <a:rPr lang="pl-PL" sz="2400" dirty="0" err="1">
                <a:latin typeface="Times New Roman" panose="02020603050405020304" pitchFamily="18" charset="0"/>
                <a:ea typeface="Times New Roman" panose="02020603050405020304" pitchFamily="18" charset="0"/>
                <a:cs typeface="Calibri" panose="020F0502020204030204" pitchFamily="34" charset="0"/>
              </a:rPr>
              <a:t>Vilas-Boas</a:t>
            </a:r>
            <a:r>
              <a:rPr lang="pl-PL" sz="2400" dirty="0">
                <a:latin typeface="Times New Roman" panose="02020603050405020304" pitchFamily="18" charset="0"/>
                <a:ea typeface="Times New Roman" panose="02020603050405020304" pitchFamily="18" charset="0"/>
                <a:cs typeface="Calibri" panose="020F0502020204030204" pitchFamily="34" charset="0"/>
              </a:rPr>
              <a:t> JP. Energy </a:t>
            </a:r>
            <a:r>
              <a:rPr lang="pl-PL" sz="2400" dirty="0" err="1">
                <a:latin typeface="Times New Roman" panose="02020603050405020304" pitchFamily="18" charset="0"/>
                <a:ea typeface="Times New Roman" panose="02020603050405020304" pitchFamily="18" charset="0"/>
                <a:cs typeface="Calibri" panose="020F0502020204030204" pitchFamily="34" charset="0"/>
              </a:rPr>
              <a:t>cost</a:t>
            </a:r>
            <a:r>
              <a:rPr lang="pl-PL" sz="2400" dirty="0">
                <a:latin typeface="Times New Roman" panose="02020603050405020304" pitchFamily="18" charset="0"/>
                <a:ea typeface="Times New Roman" panose="02020603050405020304" pitchFamily="18" charset="0"/>
                <a:cs typeface="Calibri" panose="020F0502020204030204" pitchFamily="34" charset="0"/>
              </a:rPr>
              <a:t> and </a:t>
            </a:r>
            <a:r>
              <a:rPr lang="pl-PL" sz="2400" dirty="0" err="1">
                <a:latin typeface="Times New Roman" panose="02020603050405020304" pitchFamily="18" charset="0"/>
                <a:ea typeface="Times New Roman" panose="02020603050405020304" pitchFamily="18" charset="0"/>
                <a:cs typeface="Calibri" panose="020F0502020204030204" pitchFamily="34" charset="0"/>
              </a:rPr>
              <a:t>intracyc</a:t>
            </a:r>
            <a:r>
              <a:rPr lang="pl-PL" sz="2400" dirty="0">
                <a:latin typeface="Times New Roman" panose="02020603050405020304" pitchFamily="18" charset="0"/>
                <a:ea typeface="Times New Roman" panose="02020603050405020304" pitchFamily="18" charset="0"/>
                <a:cs typeface="Calibri" panose="020F0502020204030204" pitchFamily="34" charset="0"/>
              </a:rPr>
              <a:t> lic </a:t>
            </a:r>
            <a:r>
              <a:rPr lang="pl-PL" sz="2400" dirty="0" err="1">
                <a:latin typeface="Times New Roman" panose="02020603050405020304" pitchFamily="18" charset="0"/>
                <a:ea typeface="Times New Roman" panose="02020603050405020304" pitchFamily="18" charset="0"/>
                <a:cs typeface="Calibri" panose="020F0502020204030204" pitchFamily="34" charset="0"/>
              </a:rPr>
              <a:t>variation</a:t>
            </a:r>
            <a:r>
              <a:rPr lang="pl-PL" sz="2400" dirty="0">
                <a:latin typeface="Times New Roman" panose="02020603050405020304" pitchFamily="18" charset="0"/>
                <a:ea typeface="Times New Roman" panose="02020603050405020304" pitchFamily="18" charset="0"/>
                <a:cs typeface="Calibri" panose="020F0502020204030204" pitchFamily="34" charset="0"/>
              </a:rPr>
              <a:t> of the </a:t>
            </a:r>
            <a:r>
              <a:rPr lang="pl-PL" sz="2400" dirty="0" err="1">
                <a:latin typeface="Times New Roman" panose="02020603050405020304" pitchFamily="18" charset="0"/>
                <a:ea typeface="Times New Roman" panose="02020603050405020304" pitchFamily="18" charset="0"/>
                <a:cs typeface="Calibri" panose="020F0502020204030204" pitchFamily="34" charset="0"/>
              </a:rPr>
              <a:t>velocity</a:t>
            </a:r>
            <a:r>
              <a:rPr lang="pl-PL" sz="2400" dirty="0">
                <a:latin typeface="Times New Roman" panose="02020603050405020304" pitchFamily="18" charset="0"/>
                <a:ea typeface="Times New Roman" panose="02020603050405020304" pitchFamily="18" charset="0"/>
                <a:cs typeface="Calibri" panose="020F0502020204030204" pitchFamily="34" charset="0"/>
              </a:rPr>
              <a:t> of the </a:t>
            </a:r>
            <a:r>
              <a:rPr lang="pl-PL" sz="2400" dirty="0" err="1">
                <a:latin typeface="Times New Roman" panose="02020603050405020304" pitchFamily="18" charset="0"/>
                <a:ea typeface="Times New Roman" panose="02020603050405020304" pitchFamily="18" charset="0"/>
                <a:cs typeface="Calibri" panose="020F0502020204030204" pitchFamily="34" charset="0"/>
              </a:rPr>
              <a:t>centre</a:t>
            </a:r>
            <a:r>
              <a:rPr lang="pl-PL" sz="2400" dirty="0">
                <a:latin typeface="Times New Roman" panose="02020603050405020304" pitchFamily="18" charset="0"/>
                <a:ea typeface="Times New Roman" panose="02020603050405020304" pitchFamily="18" charset="0"/>
                <a:cs typeface="Calibri" panose="020F0502020204030204" pitchFamily="34" charset="0"/>
              </a:rPr>
              <a:t> of mass in </a:t>
            </a:r>
            <a:r>
              <a:rPr lang="pl-PL" sz="2400" dirty="0" err="1">
                <a:latin typeface="Times New Roman" panose="02020603050405020304" pitchFamily="18" charset="0"/>
                <a:ea typeface="Times New Roman" panose="02020603050405020304" pitchFamily="18" charset="0"/>
                <a:cs typeface="Calibri" panose="020F0502020204030204" pitchFamily="34" charset="0"/>
              </a:rPr>
              <a:t>butterfly</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stroke</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Eur</a:t>
            </a:r>
            <a:r>
              <a:rPr lang="pl-PL" sz="2400" dirty="0">
                <a:latin typeface="Times New Roman" panose="02020603050405020304" pitchFamily="18" charset="0"/>
                <a:ea typeface="Times New Roman" panose="02020603050405020304" pitchFamily="18" charset="0"/>
                <a:cs typeface="Calibri" panose="020F0502020204030204" pitchFamily="34" charset="0"/>
              </a:rPr>
              <a:t> J </a:t>
            </a:r>
            <a:r>
              <a:rPr lang="pl-PL" sz="2400" dirty="0" err="1">
                <a:latin typeface="Times New Roman" panose="02020603050405020304" pitchFamily="18" charset="0"/>
                <a:ea typeface="Times New Roman" panose="02020603050405020304" pitchFamily="18" charset="0"/>
                <a:cs typeface="Calibri" panose="020F0502020204030204" pitchFamily="34" charset="0"/>
              </a:rPr>
              <a:t>Appl</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Physiol</a:t>
            </a:r>
            <a:r>
              <a:rPr lang="pl-PL" sz="2400" dirty="0">
                <a:latin typeface="Times New Roman" panose="02020603050405020304" pitchFamily="18" charset="0"/>
                <a:ea typeface="Times New Roman" panose="02020603050405020304" pitchFamily="18" charset="0"/>
                <a:cs typeface="Calibri" panose="020F0502020204030204" pitchFamily="34" charset="0"/>
              </a:rPr>
              <a:t>. 2005; 93: 519– </a:t>
            </a:r>
            <a:r>
              <a:rPr lang="pl-PL" sz="2400" dirty="0" smtClean="0">
                <a:latin typeface="Times New Roman" panose="02020603050405020304" pitchFamily="18" charset="0"/>
                <a:ea typeface="Times New Roman" panose="02020603050405020304" pitchFamily="18" charset="0"/>
                <a:cs typeface="Calibri" panose="020F0502020204030204" pitchFamily="34" charset="0"/>
              </a:rPr>
              <a:t>523</a:t>
            </a:r>
          </a:p>
          <a:p>
            <a:pPr lvl="0" algn="just">
              <a:lnSpc>
                <a:spcPct val="115000"/>
              </a:lnSpc>
              <a:spcAft>
                <a:spcPts val="1000"/>
              </a:spcAft>
            </a:pPr>
            <a:endParaRPr lang="pl-PL" sz="2400" dirty="0">
              <a:latin typeface="Times New Roman" panose="02020603050405020304" pitchFamily="18" charset="0"/>
              <a:ea typeface="Times New Roman" panose="02020603050405020304" pitchFamily="18" charset="0"/>
              <a:cs typeface="Calibri" panose="020F0502020204030204" pitchFamily="34" charset="0"/>
            </a:endParaRPr>
          </a:p>
          <a:p>
            <a:pPr lvl="0" algn="just">
              <a:lnSpc>
                <a:spcPct val="115000"/>
              </a:lnSpc>
              <a:spcAft>
                <a:spcPts val="1000"/>
              </a:spcAft>
            </a:pPr>
            <a:r>
              <a:rPr lang="pl-PL" sz="2400" dirty="0" smtClean="0">
                <a:latin typeface="Times New Roman" panose="02020603050405020304" pitchFamily="18" charset="0"/>
                <a:ea typeface="Times New Roman" panose="02020603050405020304" pitchFamily="18" charset="0"/>
                <a:cs typeface="Calibri" panose="020F0502020204030204" pitchFamily="34" charset="0"/>
              </a:rPr>
              <a:t>3. </a:t>
            </a:r>
            <a:r>
              <a:rPr lang="pl-PL" sz="2400" dirty="0" err="1" smtClean="0">
                <a:latin typeface="Times New Roman" panose="02020603050405020304" pitchFamily="18" charset="0"/>
                <a:ea typeface="Times New Roman" panose="02020603050405020304" pitchFamily="18" charset="0"/>
                <a:cs typeface="Calibri" panose="020F0502020204030204" pitchFamily="34" charset="0"/>
              </a:rPr>
              <a:t>La¨tt</a:t>
            </a:r>
            <a:r>
              <a:rPr lang="pl-PL" sz="2400" dirty="0" smtClean="0">
                <a:latin typeface="Times New Roman" panose="02020603050405020304" pitchFamily="18" charset="0"/>
                <a:ea typeface="Times New Roman" panose="02020603050405020304" pitchFamily="18" charset="0"/>
                <a:cs typeface="Calibri" panose="020F0502020204030204" pitchFamily="34" charset="0"/>
              </a:rPr>
              <a:t> </a:t>
            </a:r>
            <a:r>
              <a:rPr lang="pl-PL" sz="2400" dirty="0">
                <a:latin typeface="Times New Roman" panose="02020603050405020304" pitchFamily="18" charset="0"/>
                <a:ea typeface="Times New Roman" panose="02020603050405020304" pitchFamily="18" charset="0"/>
                <a:cs typeface="Calibri" panose="020F0502020204030204" pitchFamily="34" charset="0"/>
              </a:rPr>
              <a:t>E, </a:t>
            </a:r>
            <a:r>
              <a:rPr lang="pl-PL" sz="2400" dirty="0" err="1">
                <a:latin typeface="Times New Roman" panose="02020603050405020304" pitchFamily="18" charset="0"/>
                <a:ea typeface="Times New Roman" panose="02020603050405020304" pitchFamily="18" charset="0"/>
                <a:cs typeface="Calibri" panose="020F0502020204030204" pitchFamily="34" charset="0"/>
              </a:rPr>
              <a:t>Ju¨rima¨e</a:t>
            </a:r>
            <a:r>
              <a:rPr lang="pl-PL" sz="2400" dirty="0">
                <a:latin typeface="Times New Roman" panose="02020603050405020304" pitchFamily="18" charset="0"/>
                <a:ea typeface="Times New Roman" panose="02020603050405020304" pitchFamily="18" charset="0"/>
                <a:cs typeface="Calibri" panose="020F0502020204030204" pitchFamily="34" charset="0"/>
              </a:rPr>
              <a:t> J, </a:t>
            </a:r>
            <a:r>
              <a:rPr lang="pl-PL" sz="2400" dirty="0" err="1">
                <a:latin typeface="Times New Roman" panose="02020603050405020304" pitchFamily="18" charset="0"/>
                <a:ea typeface="Times New Roman" panose="02020603050405020304" pitchFamily="18" charset="0"/>
                <a:cs typeface="Calibri" panose="020F0502020204030204" pitchFamily="34" charset="0"/>
              </a:rPr>
              <a:t>Haljaste</a:t>
            </a:r>
            <a:r>
              <a:rPr lang="pl-PL" sz="2400" dirty="0">
                <a:latin typeface="Times New Roman" panose="02020603050405020304" pitchFamily="18" charset="0"/>
                <a:ea typeface="Times New Roman" panose="02020603050405020304" pitchFamily="18" charset="0"/>
                <a:cs typeface="Calibri" panose="020F0502020204030204" pitchFamily="34" charset="0"/>
              </a:rPr>
              <a:t> K, </a:t>
            </a:r>
            <a:r>
              <a:rPr lang="pl-PL" sz="2400" dirty="0" err="1">
                <a:latin typeface="Times New Roman" panose="02020603050405020304" pitchFamily="18" charset="0"/>
                <a:ea typeface="Times New Roman" panose="02020603050405020304" pitchFamily="18" charset="0"/>
                <a:cs typeface="Calibri" panose="020F0502020204030204" pitchFamily="34" charset="0"/>
              </a:rPr>
              <a:t>Cicchella</a:t>
            </a:r>
            <a:r>
              <a:rPr lang="pl-PL" sz="2400" dirty="0">
                <a:latin typeface="Times New Roman" panose="02020603050405020304" pitchFamily="18" charset="0"/>
                <a:ea typeface="Times New Roman" panose="02020603050405020304" pitchFamily="18" charset="0"/>
                <a:cs typeface="Calibri" panose="020F0502020204030204" pitchFamily="34" charset="0"/>
              </a:rPr>
              <a:t> A, </a:t>
            </a:r>
            <a:r>
              <a:rPr lang="pl-PL" sz="2400" dirty="0" err="1">
                <a:latin typeface="Times New Roman" panose="02020603050405020304" pitchFamily="18" charset="0"/>
                <a:ea typeface="Times New Roman" panose="02020603050405020304" pitchFamily="18" charset="0"/>
                <a:cs typeface="Calibri" panose="020F0502020204030204" pitchFamily="34" charset="0"/>
              </a:rPr>
              <a:t>Purge</a:t>
            </a:r>
            <a:r>
              <a:rPr lang="pl-PL" sz="2400" dirty="0">
                <a:latin typeface="Times New Roman" panose="02020603050405020304" pitchFamily="18" charset="0"/>
                <a:ea typeface="Times New Roman" panose="02020603050405020304" pitchFamily="18" charset="0"/>
                <a:cs typeface="Calibri" panose="020F0502020204030204" pitchFamily="34" charset="0"/>
              </a:rPr>
              <a:t> P, </a:t>
            </a:r>
            <a:r>
              <a:rPr lang="pl-PL" sz="2400" dirty="0" err="1">
                <a:latin typeface="Times New Roman" panose="02020603050405020304" pitchFamily="18" charset="0"/>
                <a:ea typeface="Times New Roman" panose="02020603050405020304" pitchFamily="18" charset="0"/>
                <a:cs typeface="Calibri" panose="020F0502020204030204" pitchFamily="34" charset="0"/>
              </a:rPr>
              <a:t>Ju¨rima¨e</a:t>
            </a:r>
            <a:r>
              <a:rPr lang="pl-PL" sz="2400" dirty="0">
                <a:latin typeface="Times New Roman" panose="02020603050405020304" pitchFamily="18" charset="0"/>
                <a:ea typeface="Times New Roman" panose="02020603050405020304" pitchFamily="18" charset="0"/>
                <a:cs typeface="Calibri" panose="020F0502020204030204" pitchFamily="34" charset="0"/>
              </a:rPr>
              <a:t> 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Physical</a:t>
            </a:r>
            <a:r>
              <a:rPr lang="pl-PL" sz="2400" dirty="0">
                <a:latin typeface="Times New Roman" panose="02020603050405020304" pitchFamily="18" charset="0"/>
                <a:ea typeface="Times New Roman" panose="02020603050405020304" pitchFamily="18" charset="0"/>
                <a:cs typeface="Calibri" panose="020F0502020204030204" pitchFamily="34" charset="0"/>
              </a:rPr>
              <a:t> development and </a:t>
            </a:r>
            <a:r>
              <a:rPr lang="pl-PL" sz="2400" dirty="0" err="1">
                <a:latin typeface="Times New Roman" panose="02020603050405020304" pitchFamily="18" charset="0"/>
                <a:ea typeface="Times New Roman" panose="02020603050405020304" pitchFamily="18" charset="0"/>
                <a:cs typeface="Calibri" panose="020F0502020204030204" pitchFamily="34" charset="0"/>
              </a:rPr>
              <a:t>swimming</a:t>
            </a:r>
            <a:r>
              <a:rPr lang="pl-PL" sz="2400" dirty="0">
                <a:latin typeface="Times New Roman" panose="02020603050405020304" pitchFamily="18" charset="0"/>
                <a:ea typeface="Times New Roman" panose="02020603050405020304" pitchFamily="18" charset="0"/>
                <a:cs typeface="Calibri" panose="020F0502020204030204" pitchFamily="34" charset="0"/>
              </a:rPr>
              <a:t> performance </a:t>
            </a:r>
            <a:r>
              <a:rPr lang="pl-PL" sz="2400" dirty="0" err="1">
                <a:latin typeface="Times New Roman" panose="02020603050405020304" pitchFamily="18" charset="0"/>
                <a:ea typeface="Times New Roman" panose="02020603050405020304" pitchFamily="18" charset="0"/>
                <a:cs typeface="Calibri" panose="020F0502020204030204" pitchFamily="34" charset="0"/>
              </a:rPr>
              <a:t>during</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biological</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maturation</a:t>
            </a:r>
            <a:r>
              <a:rPr lang="pl-PL" sz="2400" dirty="0">
                <a:latin typeface="Times New Roman" panose="02020603050405020304" pitchFamily="18" charset="0"/>
                <a:ea typeface="Times New Roman" panose="02020603050405020304" pitchFamily="18" charset="0"/>
                <a:cs typeface="Calibri" panose="020F0502020204030204" pitchFamily="34" charset="0"/>
              </a:rPr>
              <a:t> in </a:t>
            </a:r>
            <a:r>
              <a:rPr lang="pl-PL" sz="2400" dirty="0" err="1">
                <a:latin typeface="Times New Roman" panose="02020603050405020304" pitchFamily="18" charset="0"/>
                <a:ea typeface="Times New Roman" panose="02020603050405020304" pitchFamily="18" charset="0"/>
                <a:cs typeface="Calibri" panose="020F0502020204030204" pitchFamily="34" charset="0"/>
              </a:rPr>
              <a:t>young</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female</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swimmers</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Coll</a:t>
            </a:r>
            <a:r>
              <a:rPr lang="pl-PL" sz="2400" dirty="0">
                <a:latin typeface="Times New Roman" panose="02020603050405020304" pitchFamily="18" charset="0"/>
                <a:ea typeface="Times New Roman" panose="02020603050405020304" pitchFamily="18" charset="0"/>
                <a:cs typeface="Calibri" panose="020F0502020204030204" pitchFamily="34" charset="0"/>
              </a:rPr>
              <a:t> </a:t>
            </a:r>
            <a:r>
              <a:rPr lang="pl-PL" sz="2400" dirty="0" err="1">
                <a:latin typeface="Times New Roman" panose="02020603050405020304" pitchFamily="18" charset="0"/>
                <a:ea typeface="Times New Roman" panose="02020603050405020304" pitchFamily="18" charset="0"/>
                <a:cs typeface="Calibri" panose="020F0502020204030204" pitchFamily="34" charset="0"/>
              </a:rPr>
              <a:t>Antropol</a:t>
            </a:r>
            <a:r>
              <a:rPr lang="pl-PL" sz="2400" dirty="0">
                <a:latin typeface="Times New Roman" panose="02020603050405020304" pitchFamily="18" charset="0"/>
                <a:ea typeface="Times New Roman" panose="02020603050405020304" pitchFamily="18" charset="0"/>
                <a:cs typeface="Calibri" panose="020F0502020204030204" pitchFamily="34" charset="0"/>
              </a:rPr>
              <a:t>. 2009; 33: 117–22.</a:t>
            </a:r>
          </a:p>
          <a:p>
            <a:pPr marL="342900" lvl="0" indent="-342900" algn="just">
              <a:lnSpc>
                <a:spcPct val="115000"/>
              </a:lnSpc>
              <a:spcAft>
                <a:spcPts val="1000"/>
              </a:spcAft>
              <a:buFont typeface="+mj-lt"/>
              <a:buAutoNum type="arabicPeriod"/>
            </a:pPr>
            <a:endParaRPr lang="pl-PL" sz="2400" dirty="0">
              <a:latin typeface="Times New Roman" panose="02020603050405020304" pitchFamily="18" charset="0"/>
              <a:ea typeface="Times New Roman" panose="02020603050405020304" pitchFamily="18" charset="0"/>
              <a:cs typeface="Calibri" panose="020F0502020204030204" pitchFamily="34" charset="0"/>
            </a:endParaRPr>
          </a:p>
          <a:p>
            <a:pPr marL="342900" lvl="0" indent="-342900" algn="just">
              <a:lnSpc>
                <a:spcPct val="115000"/>
              </a:lnSpc>
              <a:spcAft>
                <a:spcPts val="1000"/>
              </a:spcAft>
              <a:buFont typeface="+mj-lt"/>
              <a:buAutoNum type="arabicPeriod"/>
            </a:pPr>
            <a:endParaRPr lang="pl-PL" sz="2400" dirty="0" smtClean="0">
              <a:effectLst/>
              <a:latin typeface="Times New Roman" panose="02020603050405020304" pitchFamily="18" charset="0"/>
              <a:ea typeface="Times New Roman" panose="02020603050405020304" pitchFamily="18" charset="0"/>
              <a:cs typeface="Calibri" panose="020F0502020204030204" pitchFamily="34" charset="0"/>
            </a:endParaRPr>
          </a:p>
          <a:p>
            <a:pPr>
              <a:lnSpc>
                <a:spcPts val="1100"/>
              </a:lnSpc>
              <a:spcBef>
                <a:spcPts val="2400"/>
              </a:spcBef>
              <a:spcAft>
                <a:spcPts val="1000"/>
              </a:spcAft>
            </a:pPr>
            <a:endParaRPr lang="pl-PL" sz="2600" b="1" dirty="0">
              <a:latin typeface="Times New Roman" panose="02020603050405020304" pitchFamily="18" charset="0"/>
              <a:ea typeface="SimSun" panose="02010600030101010101" pitchFamily="2" charset="-122"/>
            </a:endParaRPr>
          </a:p>
        </p:txBody>
      </p:sp>
      <p:pic>
        <p:nvPicPr>
          <p:cNvPr id="10" name="Obraz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9275" y="18450920"/>
            <a:ext cx="12168965" cy="10873208"/>
          </a:xfrm>
          <a:prstGeom prst="rect">
            <a:avLst/>
          </a:prstGeom>
        </p:spPr>
      </p:pic>
      <p:pic>
        <p:nvPicPr>
          <p:cNvPr id="11" name="Obraz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2106" y="19571270"/>
            <a:ext cx="12312694" cy="5310228"/>
          </a:xfrm>
          <a:prstGeom prst="rect">
            <a:avLst/>
          </a:prstGeom>
        </p:spPr>
      </p:pic>
    </p:spTree>
    <p:extLst>
      <p:ext uri="{BB962C8B-B14F-4D97-AF65-F5344CB8AC3E}">
        <p14:creationId xmlns:p14="http://schemas.microsoft.com/office/powerpoint/2010/main" val="209600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10F36A50890154A837066B4A0E0915C" ma:contentTypeVersion="0" ma:contentTypeDescription="Utwórz nowy dokument." ma:contentTypeScope="" ma:versionID="68641fd15bcc0b996961b66865e7abdc">
  <xsd:schema xmlns:xsd="http://www.w3.org/2001/XMLSchema" xmlns:xs="http://www.w3.org/2001/XMLSchema" xmlns:p="http://schemas.microsoft.com/office/2006/metadata/properties" targetNamespace="http://schemas.microsoft.com/office/2006/metadata/properties" ma:root="true" ma:fieldsID="0c74f0a4605ce4da9856928fb8c32d2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E759D4-EBD1-43A6-A075-EC25BEB5E1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5672936-EB98-4F1F-B89E-493B07A366BE}">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ABD87EC5-4300-45D4-85FE-17FDB459AC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86</TotalTime>
  <Words>336</Words>
  <Application>Microsoft Office PowerPoint</Application>
  <PresentationFormat>Niestandardowy</PresentationFormat>
  <Paragraphs>38</Paragraphs>
  <Slides>1</Slides>
  <Notes>0</Notes>
  <HiddenSlides>0</HiddenSlides>
  <MMClips>0</MMClips>
  <ScaleCrop>false</ScaleCrop>
  <HeadingPairs>
    <vt:vector size="6" baseType="variant">
      <vt:variant>
        <vt:lpstr>Używane czcionki</vt:lpstr>
      </vt:variant>
      <vt:variant>
        <vt:i4>4</vt:i4>
      </vt:variant>
      <vt:variant>
        <vt:lpstr>Motyw</vt:lpstr>
      </vt:variant>
      <vt:variant>
        <vt:i4>2</vt:i4>
      </vt:variant>
      <vt:variant>
        <vt:lpstr>Tytuły slajdów</vt:lpstr>
      </vt:variant>
      <vt:variant>
        <vt:i4>1</vt:i4>
      </vt:variant>
    </vt:vector>
  </HeadingPairs>
  <TitlesOfParts>
    <vt:vector size="7" baseType="lpstr">
      <vt:lpstr>SimSun</vt:lpstr>
      <vt:lpstr>Arial</vt:lpstr>
      <vt:lpstr>Calibri</vt:lpstr>
      <vt:lpstr>Times New Roman</vt:lpstr>
      <vt:lpstr>Office Theme</vt:lpstr>
      <vt:lpstr>Custom Design</vt:lpstr>
      <vt:lpstr>Prezentacja programu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Peters</dc:creator>
  <cp:lastModifiedBy>awf</cp:lastModifiedBy>
  <cp:revision>12</cp:revision>
  <dcterms:created xsi:type="dcterms:W3CDTF">2012-06-22T09:43:15Z</dcterms:created>
  <dcterms:modified xsi:type="dcterms:W3CDTF">2021-06-02T10:19:07Z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0x010100810F36A50890154A837066B4A0E0915C</vt:lpwstr>
  </property>
</Properties>
</file>