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58" r:id="rId4"/>
    <p:sldId id="262" r:id="rId5"/>
    <p:sldId id="263" r:id="rId6"/>
    <p:sldId id="261" r:id="rId7"/>
    <p:sldId id="264" r:id="rId8"/>
    <p:sldId id="265" r:id="rId9"/>
    <p:sldId id="266" r:id="rId10"/>
    <p:sldId id="267" r:id="rId11"/>
    <p:sldId id="268" r:id="rId12"/>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2" d="100"/>
          <a:sy n="62" d="100"/>
        </p:scale>
        <p:origin x="1400" y="5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412598-80C1-4AE3-AB34-72046474E066}" type="datetimeFigureOut">
              <a:rPr lang="pl-PL" smtClean="0"/>
              <a:t>01.06.2021</a:t>
            </a:fld>
            <a:endParaRPr lang="pl-PL"/>
          </a:p>
        </p:txBody>
      </p:sp>
      <p:sp>
        <p:nvSpPr>
          <p:cNvPr id="4" name="Symbol zastępczy obrazu slajd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C62B62-F56D-4788-9D85-50FE74F53D59}" type="slidenum">
              <a:rPr lang="pl-PL" smtClean="0"/>
              <a:t>‹#›</a:t>
            </a:fld>
            <a:endParaRPr lang="pl-PL"/>
          </a:p>
        </p:txBody>
      </p:sp>
    </p:spTree>
    <p:extLst>
      <p:ext uri="{BB962C8B-B14F-4D97-AF65-F5344CB8AC3E}">
        <p14:creationId xmlns:p14="http://schemas.microsoft.com/office/powerpoint/2010/main" val="3951598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err="1"/>
              <a:t>Skróic</a:t>
            </a:r>
            <a:r>
              <a:rPr lang="pl-PL" baseline="0" dirty="0"/>
              <a:t> tekst i więcej powiedzieć </a:t>
            </a:r>
            <a:r>
              <a:rPr lang="pl-PL" baseline="0" dirty="0" err="1"/>
              <a:t>gdzies</a:t>
            </a:r>
            <a:r>
              <a:rPr lang="pl-PL" baseline="0" dirty="0"/>
              <a:t> tak na 2 min </a:t>
            </a:r>
            <a:endParaRPr lang="pl-PL" dirty="0"/>
          </a:p>
        </p:txBody>
      </p:sp>
      <p:sp>
        <p:nvSpPr>
          <p:cNvPr id="4" name="Symbol zastępczy numeru slajdu 3"/>
          <p:cNvSpPr>
            <a:spLocks noGrp="1"/>
          </p:cNvSpPr>
          <p:nvPr>
            <p:ph type="sldNum" sz="quarter" idx="10"/>
          </p:nvPr>
        </p:nvSpPr>
        <p:spPr/>
        <p:txBody>
          <a:bodyPr/>
          <a:lstStyle/>
          <a:p>
            <a:fld id="{C3C62B62-F56D-4788-9D85-50FE74F53D59}" type="slidenum">
              <a:rPr lang="pl-PL" smtClean="0"/>
              <a:t>3</a:t>
            </a:fld>
            <a:endParaRPr lang="pl-PL"/>
          </a:p>
        </p:txBody>
      </p:sp>
    </p:spTree>
    <p:extLst>
      <p:ext uri="{BB962C8B-B14F-4D97-AF65-F5344CB8AC3E}">
        <p14:creationId xmlns:p14="http://schemas.microsoft.com/office/powerpoint/2010/main" val="6590782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C3C62B62-F56D-4788-9D85-50FE74F53D59}" type="slidenum">
              <a:rPr lang="pl-PL" smtClean="0"/>
              <a:t>5</a:t>
            </a:fld>
            <a:endParaRPr lang="pl-PL"/>
          </a:p>
        </p:txBody>
      </p:sp>
    </p:spTree>
    <p:extLst>
      <p:ext uri="{BB962C8B-B14F-4D97-AF65-F5344CB8AC3E}">
        <p14:creationId xmlns:p14="http://schemas.microsoft.com/office/powerpoint/2010/main" val="1280375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1200" kern="1200" dirty="0">
                <a:solidFill>
                  <a:schemeClr val="tx1"/>
                </a:solidFill>
                <a:effectLst/>
                <a:latin typeface="+mn-lt"/>
                <a:ea typeface="+mn-ea"/>
                <a:cs typeface="+mn-cs"/>
              </a:rPr>
              <a:t>Do 12 godzin przed testowaniem badani nie będą wykonywali żadnego treningu oporowego kończyn dolnych . Będą poinformowani o protokole badań i wynikających z niego ewentualnych zagrożeniach i korzyściach, a następnie wyrażą pisemną zgodę na uczestnictwo w badaniach. Będą mogli zrezygnować z uczestnictwa w badaniach na dowolnym etapie ich trwania.</a:t>
            </a:r>
          </a:p>
          <a:p>
            <a:endParaRPr lang="pl-PL" dirty="0"/>
          </a:p>
        </p:txBody>
      </p:sp>
      <p:sp>
        <p:nvSpPr>
          <p:cNvPr id="4" name="Symbol zastępczy numeru slajdu 3"/>
          <p:cNvSpPr>
            <a:spLocks noGrp="1"/>
          </p:cNvSpPr>
          <p:nvPr>
            <p:ph type="sldNum" sz="quarter" idx="10"/>
          </p:nvPr>
        </p:nvSpPr>
        <p:spPr/>
        <p:txBody>
          <a:bodyPr/>
          <a:lstStyle/>
          <a:p>
            <a:fld id="{C3C62B62-F56D-4788-9D85-50FE74F53D59}" type="slidenum">
              <a:rPr lang="pl-PL" smtClean="0"/>
              <a:t>6</a:t>
            </a:fld>
            <a:endParaRPr lang="pl-PL"/>
          </a:p>
        </p:txBody>
      </p:sp>
    </p:spTree>
    <p:extLst>
      <p:ext uri="{BB962C8B-B14F-4D97-AF65-F5344CB8AC3E}">
        <p14:creationId xmlns:p14="http://schemas.microsoft.com/office/powerpoint/2010/main" val="2056502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sz="1200" kern="1200" dirty="0">
                <a:solidFill>
                  <a:schemeClr val="tx1"/>
                </a:solidFill>
                <a:effectLst/>
                <a:latin typeface="+mn-lt"/>
                <a:ea typeface="+mn-ea"/>
                <a:cs typeface="+mn-cs"/>
              </a:rPr>
              <a:t>Przyrząd ten umożliwia pomiar siły i mocy mięśniowej niezależnie dla obu kończyn dolnych, jednocześnie rejestruje on szybkości uzyskania tych zmiennych.</a:t>
            </a:r>
            <a:endParaRPr lang="pl-PL" dirty="0"/>
          </a:p>
        </p:txBody>
      </p:sp>
      <p:sp>
        <p:nvSpPr>
          <p:cNvPr id="4" name="Symbol zastępczy numeru slajdu 3"/>
          <p:cNvSpPr>
            <a:spLocks noGrp="1"/>
          </p:cNvSpPr>
          <p:nvPr>
            <p:ph type="sldNum" sz="quarter" idx="10"/>
          </p:nvPr>
        </p:nvSpPr>
        <p:spPr/>
        <p:txBody>
          <a:bodyPr/>
          <a:lstStyle/>
          <a:p>
            <a:fld id="{C3C62B62-F56D-4788-9D85-50FE74F53D59}" type="slidenum">
              <a:rPr lang="pl-PL" smtClean="0"/>
              <a:t>7</a:t>
            </a:fld>
            <a:endParaRPr lang="pl-PL"/>
          </a:p>
        </p:txBody>
      </p:sp>
    </p:spTree>
    <p:extLst>
      <p:ext uri="{BB962C8B-B14F-4D97-AF65-F5344CB8AC3E}">
        <p14:creationId xmlns:p14="http://schemas.microsoft.com/office/powerpoint/2010/main" val="1595444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kern="0" dirty="0"/>
              <a:t>PRZED ROZPOCZĘCIEM BADAŃ ZAWODNIK WYKONAŁ STANDARDOWĄ ROZGRZEWKĘ 10 MIN ORAZ 5 MIN NA MASZYNIE LEG PRESS KESIER.- obciążenie</a:t>
            </a:r>
            <a:r>
              <a:rPr lang="pl-PL" kern="0" baseline="0" dirty="0"/>
              <a:t> wzrasta co 30s o 50 kg aż do </a:t>
            </a:r>
            <a:r>
              <a:rPr lang="pl-PL" kern="0" baseline="0" dirty="0" err="1"/>
              <a:t>ościagnięcia</a:t>
            </a:r>
            <a:r>
              <a:rPr lang="pl-PL" kern="0" baseline="0" dirty="0"/>
              <a:t> </a:t>
            </a:r>
            <a:r>
              <a:rPr lang="pl-PL" kern="0" baseline="0" dirty="0" err="1"/>
              <a:t>względej</a:t>
            </a:r>
            <a:r>
              <a:rPr lang="pl-PL" kern="0" baseline="0" dirty="0"/>
              <a:t> wartości </a:t>
            </a:r>
            <a:r>
              <a:rPr lang="pl-PL" kern="0" baseline="0" dirty="0" err="1"/>
              <a:t>ciężrau</a:t>
            </a:r>
            <a:r>
              <a:rPr lang="pl-PL" kern="0" baseline="0" dirty="0"/>
              <a:t> maksymalnego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pl-PL" kern="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pl-PL" kern="0" dirty="0"/>
              <a:t>PODCZAS TESTU, OPROGRAMOWANIE AUTOMATYCZNIE DOSTOSOWUJE OPÓR W URZĄDZENIU I INFORMUJE O TYM UŻYTKOWNIKA PODCZAS KAŻDEGO POWTÓRZENIA. TEST ROZPOCZYNA SIĘ OD NISKIEGO OBCIĄŻENIA I WZRASTA Z KAŻDYM POWTÓRZENIEM AŻ DO OSIĄGNIĘCIA 1RM. W KAŻDYM Z POWTÓRZEŃIU BADNY REAGUJE NA BODZIEC WZROKOWY – Możesz dodać ze obciążenie</a:t>
            </a:r>
            <a:r>
              <a:rPr lang="pl-PL" kern="0" baseline="0" dirty="0"/>
              <a:t> wzrasta </a:t>
            </a:r>
            <a:r>
              <a:rPr lang="pl-PL" kern="0" baseline="0" dirty="0" err="1"/>
              <a:t>srędnio</a:t>
            </a:r>
            <a:r>
              <a:rPr lang="pl-PL" kern="0" baseline="0" dirty="0"/>
              <a:t> plus minus o 10% </a:t>
            </a:r>
            <a:endParaRPr lang="pl-PL"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pl-PL" kern="0" dirty="0"/>
          </a:p>
          <a:p>
            <a:endParaRPr lang="pl-PL" dirty="0"/>
          </a:p>
        </p:txBody>
      </p:sp>
      <p:sp>
        <p:nvSpPr>
          <p:cNvPr id="4" name="Symbol zastępczy numeru slajdu 3"/>
          <p:cNvSpPr>
            <a:spLocks noGrp="1"/>
          </p:cNvSpPr>
          <p:nvPr>
            <p:ph type="sldNum" sz="quarter" idx="10"/>
          </p:nvPr>
        </p:nvSpPr>
        <p:spPr/>
        <p:txBody>
          <a:bodyPr/>
          <a:lstStyle/>
          <a:p>
            <a:fld id="{C3C62B62-F56D-4788-9D85-50FE74F53D59}" type="slidenum">
              <a:rPr lang="pl-PL" smtClean="0"/>
              <a:t>9</a:t>
            </a:fld>
            <a:endParaRPr lang="pl-PL"/>
          </a:p>
        </p:txBody>
      </p:sp>
    </p:spTree>
    <p:extLst>
      <p:ext uri="{BB962C8B-B14F-4D97-AF65-F5344CB8AC3E}">
        <p14:creationId xmlns:p14="http://schemas.microsoft.com/office/powerpoint/2010/main" val="3146018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228600" indent="-228600">
              <a:buAutoNum type="arabicPeriod"/>
            </a:pPr>
            <a:r>
              <a:rPr lang="pl-PL" baseline="0" dirty="0" err="1"/>
              <a:t>Wzrast</a:t>
            </a:r>
            <a:r>
              <a:rPr lang="pl-PL" baseline="0" dirty="0"/>
              <a:t> ze wzrostem obciążenia zmienia się siła eksplozywna </a:t>
            </a:r>
          </a:p>
          <a:p>
            <a:pPr marL="228600" indent="-228600">
              <a:buAutoNum type="arabicPeriod"/>
            </a:pPr>
            <a:endParaRPr lang="pl-PL" dirty="0"/>
          </a:p>
        </p:txBody>
      </p:sp>
      <p:sp>
        <p:nvSpPr>
          <p:cNvPr id="4" name="Symbol zastępczy numeru slajdu 3"/>
          <p:cNvSpPr>
            <a:spLocks noGrp="1"/>
          </p:cNvSpPr>
          <p:nvPr>
            <p:ph type="sldNum" sz="quarter" idx="10"/>
          </p:nvPr>
        </p:nvSpPr>
        <p:spPr/>
        <p:txBody>
          <a:bodyPr/>
          <a:lstStyle/>
          <a:p>
            <a:fld id="{C3C62B62-F56D-4788-9D85-50FE74F53D59}" type="slidenum">
              <a:rPr lang="pl-PL" smtClean="0"/>
              <a:t>10</a:t>
            </a:fld>
            <a:endParaRPr lang="pl-PL"/>
          </a:p>
        </p:txBody>
      </p:sp>
    </p:spTree>
    <p:extLst>
      <p:ext uri="{BB962C8B-B14F-4D97-AF65-F5344CB8AC3E}">
        <p14:creationId xmlns:p14="http://schemas.microsoft.com/office/powerpoint/2010/main" val="34173540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a:t>Kliknij, aby edytować styl</a:t>
            </a:r>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a:t>Kliknij, aby edytować styl wzorca podtytułu</a:t>
            </a:r>
          </a:p>
        </p:txBody>
      </p:sp>
      <p:sp>
        <p:nvSpPr>
          <p:cNvPr id="4" name="Symbol zastępczy daty 3"/>
          <p:cNvSpPr>
            <a:spLocks noGrp="1"/>
          </p:cNvSpPr>
          <p:nvPr>
            <p:ph type="dt" sz="half" idx="10"/>
          </p:nvPr>
        </p:nvSpPr>
        <p:spPr/>
        <p:txBody>
          <a:bodyPr/>
          <a:lstStyle/>
          <a:p>
            <a:fld id="{D5484910-C85E-4F73-A349-CCE13D1C0106}" type="datetimeFigureOut">
              <a:rPr lang="pl-PL" smtClean="0"/>
              <a:t>01.06.2021</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44504E8-AADC-4F11-882A-5E977FD65AAC}" type="slidenum">
              <a:rPr lang="pl-PL" smtClean="0"/>
              <a:t>‹#›</a:t>
            </a:fld>
            <a:endParaRPr lang="pl-PL"/>
          </a:p>
        </p:txBody>
      </p:sp>
    </p:spTree>
    <p:extLst>
      <p:ext uri="{BB962C8B-B14F-4D97-AF65-F5344CB8AC3E}">
        <p14:creationId xmlns:p14="http://schemas.microsoft.com/office/powerpoint/2010/main" val="3571711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D5484910-C85E-4F73-A349-CCE13D1C0106}" type="datetimeFigureOut">
              <a:rPr lang="pl-PL" smtClean="0"/>
              <a:t>01.06.2021</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44504E8-AADC-4F11-882A-5E977FD65AAC}" type="slidenum">
              <a:rPr lang="pl-PL" smtClean="0"/>
              <a:t>‹#›</a:t>
            </a:fld>
            <a:endParaRPr lang="pl-PL"/>
          </a:p>
        </p:txBody>
      </p:sp>
    </p:spTree>
    <p:extLst>
      <p:ext uri="{BB962C8B-B14F-4D97-AF65-F5344CB8AC3E}">
        <p14:creationId xmlns:p14="http://schemas.microsoft.com/office/powerpoint/2010/main" val="30070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D5484910-C85E-4F73-A349-CCE13D1C0106}" type="datetimeFigureOut">
              <a:rPr lang="pl-PL" smtClean="0"/>
              <a:t>01.06.2021</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44504E8-AADC-4F11-882A-5E977FD65AAC}" type="slidenum">
              <a:rPr lang="pl-PL" smtClean="0"/>
              <a:t>‹#›</a:t>
            </a:fld>
            <a:endParaRPr lang="pl-PL"/>
          </a:p>
        </p:txBody>
      </p:sp>
    </p:spTree>
    <p:extLst>
      <p:ext uri="{BB962C8B-B14F-4D97-AF65-F5344CB8AC3E}">
        <p14:creationId xmlns:p14="http://schemas.microsoft.com/office/powerpoint/2010/main" val="2293713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D5484910-C85E-4F73-A349-CCE13D1C0106}" type="datetimeFigureOut">
              <a:rPr lang="pl-PL" smtClean="0"/>
              <a:t>01.06.2021</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44504E8-AADC-4F11-882A-5E977FD65AAC}" type="slidenum">
              <a:rPr lang="pl-PL" smtClean="0"/>
              <a:t>‹#›</a:t>
            </a:fld>
            <a:endParaRPr lang="pl-PL"/>
          </a:p>
        </p:txBody>
      </p:sp>
    </p:spTree>
    <p:extLst>
      <p:ext uri="{BB962C8B-B14F-4D97-AF65-F5344CB8AC3E}">
        <p14:creationId xmlns:p14="http://schemas.microsoft.com/office/powerpoint/2010/main" val="35841396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a:t>Kliknij, aby edytować styl</a:t>
            </a:r>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D5484910-C85E-4F73-A349-CCE13D1C0106}" type="datetimeFigureOut">
              <a:rPr lang="pl-PL" smtClean="0"/>
              <a:t>01.06.2021</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944504E8-AADC-4F11-882A-5E977FD65AAC}" type="slidenum">
              <a:rPr lang="pl-PL" smtClean="0"/>
              <a:t>‹#›</a:t>
            </a:fld>
            <a:endParaRPr lang="pl-PL"/>
          </a:p>
        </p:txBody>
      </p:sp>
    </p:spTree>
    <p:extLst>
      <p:ext uri="{BB962C8B-B14F-4D97-AF65-F5344CB8AC3E}">
        <p14:creationId xmlns:p14="http://schemas.microsoft.com/office/powerpoint/2010/main" val="1624009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p:txBody>
          <a:bodyPr/>
          <a:lstStyle/>
          <a:p>
            <a:fld id="{D5484910-C85E-4F73-A349-CCE13D1C0106}" type="datetimeFigureOut">
              <a:rPr lang="pl-PL" smtClean="0"/>
              <a:t>01.06.2021</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944504E8-AADC-4F11-882A-5E977FD65AAC}" type="slidenum">
              <a:rPr lang="pl-PL" smtClean="0"/>
              <a:t>‹#›</a:t>
            </a:fld>
            <a:endParaRPr lang="pl-PL"/>
          </a:p>
        </p:txBody>
      </p:sp>
    </p:spTree>
    <p:extLst>
      <p:ext uri="{BB962C8B-B14F-4D97-AF65-F5344CB8AC3E}">
        <p14:creationId xmlns:p14="http://schemas.microsoft.com/office/powerpoint/2010/main" val="2346841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a:t>Kliknij, aby edytować styl</a:t>
            </a:r>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p:txBody>
          <a:bodyPr/>
          <a:lstStyle/>
          <a:p>
            <a:fld id="{D5484910-C85E-4F73-A349-CCE13D1C0106}" type="datetimeFigureOut">
              <a:rPr lang="pl-PL" smtClean="0"/>
              <a:t>01.06.2021</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944504E8-AADC-4F11-882A-5E977FD65AAC}" type="slidenum">
              <a:rPr lang="pl-PL" smtClean="0"/>
              <a:t>‹#›</a:t>
            </a:fld>
            <a:endParaRPr lang="pl-PL"/>
          </a:p>
        </p:txBody>
      </p:sp>
    </p:spTree>
    <p:extLst>
      <p:ext uri="{BB962C8B-B14F-4D97-AF65-F5344CB8AC3E}">
        <p14:creationId xmlns:p14="http://schemas.microsoft.com/office/powerpoint/2010/main" val="29889032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p:txBody>
          <a:bodyPr/>
          <a:lstStyle/>
          <a:p>
            <a:fld id="{D5484910-C85E-4F73-A349-CCE13D1C0106}" type="datetimeFigureOut">
              <a:rPr lang="pl-PL" smtClean="0"/>
              <a:t>01.06.2021</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944504E8-AADC-4F11-882A-5E977FD65AAC}" type="slidenum">
              <a:rPr lang="pl-PL" smtClean="0"/>
              <a:t>‹#›</a:t>
            </a:fld>
            <a:endParaRPr lang="pl-PL"/>
          </a:p>
        </p:txBody>
      </p:sp>
    </p:spTree>
    <p:extLst>
      <p:ext uri="{BB962C8B-B14F-4D97-AF65-F5344CB8AC3E}">
        <p14:creationId xmlns:p14="http://schemas.microsoft.com/office/powerpoint/2010/main" val="720611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D5484910-C85E-4F73-A349-CCE13D1C0106}" type="datetimeFigureOut">
              <a:rPr lang="pl-PL" smtClean="0"/>
              <a:t>01.06.2021</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944504E8-AADC-4F11-882A-5E977FD65AAC}" type="slidenum">
              <a:rPr lang="pl-PL" smtClean="0"/>
              <a:t>‹#›</a:t>
            </a:fld>
            <a:endParaRPr lang="pl-PL"/>
          </a:p>
        </p:txBody>
      </p:sp>
    </p:spTree>
    <p:extLst>
      <p:ext uri="{BB962C8B-B14F-4D97-AF65-F5344CB8AC3E}">
        <p14:creationId xmlns:p14="http://schemas.microsoft.com/office/powerpoint/2010/main" val="727688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a:t>Kliknij, aby edytować styl</a:t>
            </a:r>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D5484910-C85E-4F73-A349-CCE13D1C0106}" type="datetimeFigureOut">
              <a:rPr lang="pl-PL" smtClean="0"/>
              <a:t>01.06.2021</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944504E8-AADC-4F11-882A-5E977FD65AAC}" type="slidenum">
              <a:rPr lang="pl-PL" smtClean="0"/>
              <a:t>‹#›</a:t>
            </a:fld>
            <a:endParaRPr lang="pl-PL"/>
          </a:p>
        </p:txBody>
      </p:sp>
    </p:spTree>
    <p:extLst>
      <p:ext uri="{BB962C8B-B14F-4D97-AF65-F5344CB8AC3E}">
        <p14:creationId xmlns:p14="http://schemas.microsoft.com/office/powerpoint/2010/main" val="10867667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a:t>Kliknij, aby edytować styl</a:t>
            </a:r>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D5484910-C85E-4F73-A349-CCE13D1C0106}" type="datetimeFigureOut">
              <a:rPr lang="pl-PL" smtClean="0"/>
              <a:t>01.06.2021</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944504E8-AADC-4F11-882A-5E977FD65AAC}" type="slidenum">
              <a:rPr lang="pl-PL" smtClean="0"/>
              <a:t>‹#›</a:t>
            </a:fld>
            <a:endParaRPr lang="pl-PL"/>
          </a:p>
        </p:txBody>
      </p:sp>
    </p:spTree>
    <p:extLst>
      <p:ext uri="{BB962C8B-B14F-4D97-AF65-F5344CB8AC3E}">
        <p14:creationId xmlns:p14="http://schemas.microsoft.com/office/powerpoint/2010/main" val="3897973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20000" r="-20000"/>
          </a:stretch>
        </a:blip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484910-C85E-4F73-A349-CCE13D1C0106}" type="datetimeFigureOut">
              <a:rPr lang="pl-PL" smtClean="0"/>
              <a:t>01.06.2021</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4504E8-AADC-4F11-882A-5E977FD65AAC}" type="slidenum">
              <a:rPr lang="pl-PL" smtClean="0"/>
              <a:t>‹#›</a:t>
            </a:fld>
            <a:endParaRPr lang="pl-PL"/>
          </a:p>
        </p:txBody>
      </p:sp>
    </p:spTree>
    <p:extLst>
      <p:ext uri="{BB962C8B-B14F-4D97-AF65-F5344CB8AC3E}">
        <p14:creationId xmlns:p14="http://schemas.microsoft.com/office/powerpoint/2010/main" val="31707734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575556" y="2276872"/>
            <a:ext cx="7992888" cy="1470025"/>
          </a:xfrm>
        </p:spPr>
        <p:txBody>
          <a:bodyPr>
            <a:noAutofit/>
          </a:bodyPr>
          <a:lstStyle/>
          <a:p>
            <a:r>
              <a:rPr lang="en-US" sz="3200" b="1" i="1" dirty="0">
                <a:solidFill>
                  <a:schemeClr val="bg1"/>
                </a:solidFill>
              </a:rPr>
              <a:t>COMPARISON OF THE FORCE IN WHICH THE PEAK POWER OF THE RIGHT AND LEFT LOWER LIMB WERE ACHIEVED DEPENDING ON THE PERCENTAGE OF THE EXTERNAL LOAD IN JUDO COMPETITORS</a:t>
            </a:r>
            <a:endParaRPr lang="pl-PL" sz="3200" b="1" i="1" dirty="0">
              <a:solidFill>
                <a:schemeClr val="bg1"/>
              </a:solidFill>
            </a:endParaRPr>
          </a:p>
        </p:txBody>
      </p:sp>
      <p:sp>
        <p:nvSpPr>
          <p:cNvPr id="4" name="pole tekstowe 3"/>
          <p:cNvSpPr txBox="1"/>
          <p:nvPr/>
        </p:nvSpPr>
        <p:spPr>
          <a:xfrm>
            <a:off x="5148064" y="5589240"/>
            <a:ext cx="3672408" cy="1200329"/>
          </a:xfrm>
          <a:prstGeom prst="rect">
            <a:avLst/>
          </a:prstGeom>
          <a:noFill/>
        </p:spPr>
        <p:txBody>
          <a:bodyPr wrap="square" rtlCol="0">
            <a:spAutoFit/>
          </a:bodyPr>
          <a:lstStyle/>
          <a:p>
            <a:pPr algn="r"/>
            <a:r>
              <a:rPr lang="pl-PL" sz="2400" b="1" dirty="0">
                <a:solidFill>
                  <a:schemeClr val="bg1"/>
                </a:solidFill>
              </a:rPr>
              <a:t>Mgr Roksana Krosta</a:t>
            </a:r>
          </a:p>
          <a:p>
            <a:pPr algn="r"/>
            <a:r>
              <a:rPr lang="pl-PL" sz="2400" b="1">
                <a:solidFill>
                  <a:schemeClr val="bg1"/>
                </a:solidFill>
              </a:rPr>
              <a:t>AWF Katowice </a:t>
            </a:r>
            <a:br>
              <a:rPr lang="pl-PL" sz="2400" b="1" dirty="0">
                <a:solidFill>
                  <a:schemeClr val="bg1"/>
                </a:solidFill>
              </a:rPr>
            </a:br>
            <a:endParaRPr lang="pl-PL" sz="2400" b="1" dirty="0">
              <a:solidFill>
                <a:schemeClr val="bg1"/>
              </a:solidFill>
            </a:endParaRPr>
          </a:p>
        </p:txBody>
      </p:sp>
      <p:pic>
        <p:nvPicPr>
          <p:cNvPr id="6" name="Obraz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27168" y="252544"/>
            <a:ext cx="1152128" cy="104781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653508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467544" y="476672"/>
            <a:ext cx="8424936" cy="822276"/>
          </a:xfrm>
          <a:prstGeom prst="rect">
            <a:avLst/>
          </a:prstGeom>
        </p:spPr>
        <p:txBody>
          <a:bodyPr wrap="square">
            <a:spAutoFit/>
          </a:bodyPr>
          <a:lstStyle/>
          <a:p>
            <a:pPr marL="342900" lvl="0" indent="-342900" algn="just">
              <a:lnSpc>
                <a:spcPct val="115000"/>
              </a:lnSpc>
              <a:spcAft>
                <a:spcPts val="1000"/>
              </a:spcAft>
              <a:buFont typeface="+mj-lt"/>
              <a:buAutoNum type="arabicPeriod" startAt="3"/>
            </a:pPr>
            <a:r>
              <a:rPr lang="pl-PL" b="1" dirty="0">
                <a:latin typeface="Times New Roman" panose="02020603050405020304" pitchFamily="18" charset="0"/>
                <a:ea typeface="Times New Roman" panose="02020603050405020304" pitchFamily="18" charset="0"/>
                <a:cs typeface="Times New Roman" panose="02020603050405020304" pitchFamily="18" charset="0"/>
              </a:rPr>
              <a:t>WYNIKI BADAŃ</a:t>
            </a:r>
          </a:p>
          <a:p>
            <a:pPr lvl="0" algn="just">
              <a:lnSpc>
                <a:spcPct val="115000"/>
              </a:lnSpc>
              <a:spcAft>
                <a:spcPts val="1000"/>
              </a:spcAft>
            </a:pPr>
            <a:endParaRPr lang="pl-PL"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4" name="Tabela 3"/>
          <p:cNvGraphicFramePr>
            <a:graphicFrameLocks noGrp="1"/>
          </p:cNvGraphicFramePr>
          <p:nvPr>
            <p:extLst>
              <p:ext uri="{D42A27DB-BD31-4B8C-83A1-F6EECF244321}">
                <p14:modId xmlns:p14="http://schemas.microsoft.com/office/powerpoint/2010/main" val="4087711705"/>
              </p:ext>
            </p:extLst>
          </p:nvPr>
        </p:nvGraphicFramePr>
        <p:xfrm>
          <a:off x="467544" y="2060848"/>
          <a:ext cx="5394960" cy="2976618"/>
        </p:xfrm>
        <a:graphic>
          <a:graphicData uri="http://schemas.openxmlformats.org/drawingml/2006/table">
            <a:tbl>
              <a:tblPr firstRow="1" firstCol="1" bandRow="1">
                <a:tableStyleId>{5C22544A-7EE6-4342-B048-85BDC9FD1C3A}</a:tableStyleId>
              </a:tblPr>
              <a:tblGrid>
                <a:gridCol w="2864088">
                  <a:extLst>
                    <a:ext uri="{9D8B030D-6E8A-4147-A177-3AD203B41FA5}">
                      <a16:colId xmlns:a16="http://schemas.microsoft.com/office/drawing/2014/main" val="20000"/>
                    </a:ext>
                  </a:extLst>
                </a:gridCol>
                <a:gridCol w="2530872">
                  <a:extLst>
                    <a:ext uri="{9D8B030D-6E8A-4147-A177-3AD203B41FA5}">
                      <a16:colId xmlns:a16="http://schemas.microsoft.com/office/drawing/2014/main" val="20001"/>
                    </a:ext>
                  </a:extLst>
                </a:gridCol>
              </a:tblGrid>
              <a:tr h="1194681">
                <a:tc>
                  <a:txBody>
                    <a:bodyPr/>
                    <a:lstStyle/>
                    <a:p>
                      <a:pPr algn="ctr">
                        <a:lnSpc>
                          <a:spcPct val="115000"/>
                        </a:lnSpc>
                        <a:spcAft>
                          <a:spcPts val="0"/>
                        </a:spcAft>
                      </a:pPr>
                      <a:r>
                        <a:rPr lang="pl-PL" sz="1200" dirty="0" err="1">
                          <a:effectLst/>
                        </a:rPr>
                        <a:t>External</a:t>
                      </a:r>
                      <a:r>
                        <a:rPr lang="pl-PL" sz="1200" dirty="0">
                          <a:effectLst/>
                        </a:rPr>
                        <a:t> </a:t>
                      </a:r>
                      <a:r>
                        <a:rPr lang="pl-PL" sz="1200" dirty="0" err="1">
                          <a:effectLst/>
                        </a:rPr>
                        <a:t>load</a:t>
                      </a:r>
                      <a:endParaRPr lang="pl-PL" sz="1200" dirty="0">
                        <a:effectLst/>
                      </a:endParaRPr>
                    </a:p>
                    <a:p>
                      <a:pPr algn="ctr">
                        <a:lnSpc>
                          <a:spcPct val="115000"/>
                        </a:lnSpc>
                        <a:spcAft>
                          <a:spcPts val="0"/>
                        </a:spcAft>
                      </a:pPr>
                      <a:r>
                        <a:rPr lang="pl-PL" sz="1200" dirty="0">
                          <a:effectLst/>
                        </a:rPr>
                        <a:t>[kg]</a:t>
                      </a:r>
                      <a:endParaRPr lang="pl-P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marL="0" indent="0" algn="ctr">
                        <a:lnSpc>
                          <a:spcPct val="115000"/>
                        </a:lnSpc>
                        <a:spcAft>
                          <a:spcPts val="0"/>
                        </a:spcAft>
                        <a:buFont typeface="+mj-lt"/>
                        <a:buNone/>
                      </a:pPr>
                      <a:r>
                        <a:rPr lang="en-US" sz="1200" dirty="0">
                          <a:effectLst/>
                        </a:rPr>
                        <a:t>Average values ​​of the explosive force of the left lower limb</a:t>
                      </a:r>
                      <a:br>
                        <a:rPr lang="pl-PL" sz="1200" dirty="0">
                          <a:effectLst/>
                        </a:rPr>
                      </a:br>
                      <a:r>
                        <a:rPr lang="pl-PL" sz="1200" dirty="0">
                          <a:effectLst/>
                        </a:rPr>
                        <a:t>[N]</a:t>
                      </a:r>
                      <a:endParaRPr lang="pl-P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ctr"/>
                </a:tc>
                <a:extLst>
                  <a:ext uri="{0D108BD9-81ED-4DB2-BD59-A6C34878D82A}">
                    <a16:rowId xmlns:a16="http://schemas.microsoft.com/office/drawing/2014/main" val="10000"/>
                  </a:ext>
                </a:extLst>
              </a:tr>
              <a:tr h="139065">
                <a:tc>
                  <a:txBody>
                    <a:bodyPr/>
                    <a:lstStyle/>
                    <a:p>
                      <a:pPr algn="ctr">
                        <a:lnSpc>
                          <a:spcPct val="115000"/>
                        </a:lnSpc>
                        <a:spcAft>
                          <a:spcPts val="0"/>
                        </a:spcAft>
                      </a:pPr>
                      <a:r>
                        <a:rPr lang="pl-PL" sz="1200" dirty="0">
                          <a:effectLst/>
                        </a:rPr>
                        <a:t>48,8 10%</a:t>
                      </a:r>
                      <a:endParaRPr lang="pl-P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lnSpc>
                          <a:spcPct val="115000"/>
                        </a:lnSpc>
                        <a:spcAft>
                          <a:spcPts val="0"/>
                        </a:spcAft>
                      </a:pPr>
                      <a:r>
                        <a:rPr lang="pl-PL" sz="1200" dirty="0">
                          <a:effectLst/>
                        </a:rPr>
                        <a:t>778,19</a:t>
                      </a:r>
                      <a:endParaRPr lang="pl-P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0001"/>
                  </a:ext>
                </a:extLst>
              </a:tr>
              <a:tr h="139065">
                <a:tc>
                  <a:txBody>
                    <a:bodyPr/>
                    <a:lstStyle/>
                    <a:p>
                      <a:pPr algn="ctr">
                        <a:lnSpc>
                          <a:spcPct val="115000"/>
                        </a:lnSpc>
                        <a:spcAft>
                          <a:spcPts val="0"/>
                        </a:spcAft>
                      </a:pPr>
                      <a:r>
                        <a:rPr lang="pl-PL" sz="1200" dirty="0">
                          <a:effectLst/>
                        </a:rPr>
                        <a:t>79,5 20%</a:t>
                      </a:r>
                      <a:endParaRPr lang="pl-P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lnSpc>
                          <a:spcPct val="115000"/>
                        </a:lnSpc>
                        <a:spcAft>
                          <a:spcPts val="0"/>
                        </a:spcAft>
                      </a:pPr>
                      <a:r>
                        <a:rPr lang="pl-PL" sz="1200" dirty="0">
                          <a:effectLst/>
                        </a:rPr>
                        <a:t>996,41</a:t>
                      </a:r>
                      <a:endParaRPr lang="pl-P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0002"/>
                  </a:ext>
                </a:extLst>
              </a:tr>
              <a:tr h="139065">
                <a:tc>
                  <a:txBody>
                    <a:bodyPr/>
                    <a:lstStyle/>
                    <a:p>
                      <a:pPr algn="ctr">
                        <a:lnSpc>
                          <a:spcPct val="115000"/>
                        </a:lnSpc>
                        <a:spcAft>
                          <a:spcPts val="0"/>
                        </a:spcAft>
                      </a:pPr>
                      <a:r>
                        <a:rPr lang="pl-PL" sz="1200" dirty="0">
                          <a:effectLst/>
                        </a:rPr>
                        <a:t>110,2 30%</a:t>
                      </a:r>
                      <a:endParaRPr lang="pl-P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lnSpc>
                          <a:spcPct val="115000"/>
                        </a:lnSpc>
                        <a:spcAft>
                          <a:spcPts val="0"/>
                        </a:spcAft>
                      </a:pPr>
                      <a:r>
                        <a:rPr lang="pl-PL" sz="1200">
                          <a:effectLst/>
                        </a:rPr>
                        <a:t>1306,78</a:t>
                      </a:r>
                      <a:endParaRPr lang="pl-PL"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0003"/>
                  </a:ext>
                </a:extLst>
              </a:tr>
              <a:tr h="139065">
                <a:tc>
                  <a:txBody>
                    <a:bodyPr/>
                    <a:lstStyle/>
                    <a:p>
                      <a:pPr algn="ctr">
                        <a:lnSpc>
                          <a:spcPct val="115000"/>
                        </a:lnSpc>
                        <a:spcAft>
                          <a:spcPts val="0"/>
                        </a:spcAft>
                      </a:pPr>
                      <a:r>
                        <a:rPr lang="pl-PL" sz="1200" dirty="0">
                          <a:effectLst/>
                        </a:rPr>
                        <a:t>140,9 40%</a:t>
                      </a:r>
                      <a:endParaRPr lang="pl-P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lnSpc>
                          <a:spcPct val="115000"/>
                        </a:lnSpc>
                        <a:spcAft>
                          <a:spcPts val="0"/>
                        </a:spcAft>
                      </a:pPr>
                      <a:r>
                        <a:rPr lang="pl-PL" sz="1200">
                          <a:effectLst/>
                        </a:rPr>
                        <a:t>1643,78</a:t>
                      </a:r>
                      <a:endParaRPr lang="pl-PL"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0004"/>
                  </a:ext>
                </a:extLst>
              </a:tr>
              <a:tr h="139065">
                <a:tc>
                  <a:txBody>
                    <a:bodyPr/>
                    <a:lstStyle/>
                    <a:p>
                      <a:pPr algn="ctr">
                        <a:lnSpc>
                          <a:spcPct val="115000"/>
                        </a:lnSpc>
                        <a:spcAft>
                          <a:spcPts val="0"/>
                        </a:spcAft>
                      </a:pPr>
                      <a:r>
                        <a:rPr lang="pl-PL" sz="1200" dirty="0">
                          <a:effectLst/>
                        </a:rPr>
                        <a:t>171,6 50%</a:t>
                      </a:r>
                      <a:endParaRPr lang="pl-P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lnSpc>
                          <a:spcPct val="115000"/>
                        </a:lnSpc>
                        <a:spcAft>
                          <a:spcPts val="0"/>
                        </a:spcAft>
                      </a:pPr>
                      <a:r>
                        <a:rPr lang="pl-PL" sz="1200">
                          <a:effectLst/>
                        </a:rPr>
                        <a:t>1934,38</a:t>
                      </a:r>
                      <a:endParaRPr lang="pl-PL"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0005"/>
                  </a:ext>
                </a:extLst>
              </a:tr>
              <a:tr h="139065">
                <a:tc>
                  <a:txBody>
                    <a:bodyPr/>
                    <a:lstStyle/>
                    <a:p>
                      <a:pPr algn="ctr">
                        <a:lnSpc>
                          <a:spcPct val="115000"/>
                        </a:lnSpc>
                        <a:spcAft>
                          <a:spcPts val="0"/>
                        </a:spcAft>
                      </a:pPr>
                      <a:r>
                        <a:rPr lang="pl-PL" sz="1200" dirty="0">
                          <a:effectLst/>
                        </a:rPr>
                        <a:t>202,3 60%</a:t>
                      </a:r>
                      <a:endParaRPr lang="pl-P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lnSpc>
                          <a:spcPct val="115000"/>
                        </a:lnSpc>
                        <a:spcAft>
                          <a:spcPts val="0"/>
                        </a:spcAft>
                      </a:pPr>
                      <a:r>
                        <a:rPr lang="pl-PL" sz="1200">
                          <a:effectLst/>
                        </a:rPr>
                        <a:t>2314,88</a:t>
                      </a:r>
                      <a:endParaRPr lang="pl-PL"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0006"/>
                  </a:ext>
                </a:extLst>
              </a:tr>
              <a:tr h="139065">
                <a:tc>
                  <a:txBody>
                    <a:bodyPr/>
                    <a:lstStyle/>
                    <a:p>
                      <a:pPr algn="ctr">
                        <a:lnSpc>
                          <a:spcPct val="115000"/>
                        </a:lnSpc>
                        <a:spcAft>
                          <a:spcPts val="0"/>
                        </a:spcAft>
                      </a:pPr>
                      <a:r>
                        <a:rPr lang="pl-PL" sz="1200" dirty="0">
                          <a:effectLst/>
                        </a:rPr>
                        <a:t>233 70%</a:t>
                      </a:r>
                      <a:endParaRPr lang="pl-P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lnSpc>
                          <a:spcPct val="115000"/>
                        </a:lnSpc>
                        <a:spcAft>
                          <a:spcPts val="0"/>
                        </a:spcAft>
                      </a:pPr>
                      <a:r>
                        <a:rPr lang="pl-PL" sz="1200" dirty="0">
                          <a:solidFill>
                            <a:schemeClr val="accent2">
                              <a:lumMod val="75000"/>
                            </a:schemeClr>
                          </a:solidFill>
                          <a:effectLst/>
                        </a:rPr>
                        <a:t>2601,50</a:t>
                      </a:r>
                      <a:endParaRPr lang="pl-PL" sz="11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0007"/>
                  </a:ext>
                </a:extLst>
              </a:tr>
              <a:tr h="139065">
                <a:tc>
                  <a:txBody>
                    <a:bodyPr/>
                    <a:lstStyle/>
                    <a:p>
                      <a:pPr algn="ctr">
                        <a:lnSpc>
                          <a:spcPct val="115000"/>
                        </a:lnSpc>
                        <a:spcAft>
                          <a:spcPts val="0"/>
                        </a:spcAft>
                      </a:pPr>
                      <a:r>
                        <a:rPr lang="pl-PL" sz="1200" dirty="0">
                          <a:effectLst/>
                        </a:rPr>
                        <a:t>263,7 90%</a:t>
                      </a:r>
                      <a:endParaRPr lang="pl-P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lnSpc>
                          <a:spcPct val="115000"/>
                        </a:lnSpc>
                        <a:spcAft>
                          <a:spcPts val="0"/>
                        </a:spcAft>
                      </a:pPr>
                      <a:r>
                        <a:rPr lang="pl-PL" sz="1200" dirty="0">
                          <a:solidFill>
                            <a:schemeClr val="accent2">
                              <a:lumMod val="75000"/>
                            </a:schemeClr>
                          </a:solidFill>
                          <a:effectLst/>
                        </a:rPr>
                        <a:t>2924,97</a:t>
                      </a:r>
                      <a:endParaRPr lang="pl-PL" sz="11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0008"/>
                  </a:ext>
                </a:extLst>
              </a:tr>
              <a:tr h="139065">
                <a:tc>
                  <a:txBody>
                    <a:bodyPr/>
                    <a:lstStyle/>
                    <a:p>
                      <a:pPr algn="ctr">
                        <a:lnSpc>
                          <a:spcPct val="115000"/>
                        </a:lnSpc>
                        <a:spcAft>
                          <a:spcPts val="0"/>
                        </a:spcAft>
                      </a:pPr>
                      <a:r>
                        <a:rPr lang="pl-PL" sz="1200" dirty="0">
                          <a:effectLst/>
                        </a:rPr>
                        <a:t>294,4 100%</a:t>
                      </a:r>
                      <a:endParaRPr lang="pl-P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lnSpc>
                          <a:spcPct val="115000"/>
                        </a:lnSpc>
                        <a:spcAft>
                          <a:spcPts val="0"/>
                        </a:spcAft>
                      </a:pPr>
                      <a:r>
                        <a:rPr lang="pl-PL" sz="1200" dirty="0">
                          <a:solidFill>
                            <a:schemeClr val="accent2">
                              <a:lumMod val="75000"/>
                            </a:schemeClr>
                          </a:solidFill>
                          <a:effectLst/>
                        </a:rPr>
                        <a:t>3265,31</a:t>
                      </a:r>
                      <a:endParaRPr lang="pl-PL" sz="11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0009"/>
                  </a:ext>
                </a:extLst>
              </a:tr>
            </a:tbl>
          </a:graphicData>
        </a:graphic>
      </p:graphicFrame>
      <p:graphicFrame>
        <p:nvGraphicFramePr>
          <p:cNvPr id="5" name="Tabela 4"/>
          <p:cNvGraphicFramePr>
            <a:graphicFrameLocks noGrp="1"/>
          </p:cNvGraphicFramePr>
          <p:nvPr>
            <p:extLst>
              <p:ext uri="{D42A27DB-BD31-4B8C-83A1-F6EECF244321}">
                <p14:modId xmlns:p14="http://schemas.microsoft.com/office/powerpoint/2010/main" val="215936090"/>
              </p:ext>
            </p:extLst>
          </p:nvPr>
        </p:nvGraphicFramePr>
        <p:xfrm>
          <a:off x="5796136" y="2060849"/>
          <a:ext cx="2867426" cy="3070231"/>
        </p:xfrm>
        <a:graphic>
          <a:graphicData uri="http://schemas.openxmlformats.org/drawingml/2006/table">
            <a:tbl>
              <a:tblPr firstRow="1" firstCol="1" bandRow="1">
                <a:tableStyleId>{5C22544A-7EE6-4342-B048-85BDC9FD1C3A}</a:tableStyleId>
              </a:tblPr>
              <a:tblGrid>
                <a:gridCol w="2867426">
                  <a:extLst>
                    <a:ext uri="{9D8B030D-6E8A-4147-A177-3AD203B41FA5}">
                      <a16:colId xmlns:a16="http://schemas.microsoft.com/office/drawing/2014/main" val="20000"/>
                    </a:ext>
                  </a:extLst>
                </a:gridCol>
              </a:tblGrid>
              <a:tr h="1215856">
                <a:tc>
                  <a:txBody>
                    <a:bodyPr/>
                    <a:lstStyle/>
                    <a:p>
                      <a:pPr algn="ctr">
                        <a:lnSpc>
                          <a:spcPct val="115000"/>
                        </a:lnSpc>
                        <a:spcAft>
                          <a:spcPts val="0"/>
                        </a:spcAft>
                      </a:pPr>
                      <a:r>
                        <a:rPr lang="en-US" sz="1200" dirty="0">
                          <a:effectLst/>
                        </a:rPr>
                        <a:t>Average values ​​of the explosive force of the right lower limb</a:t>
                      </a:r>
                      <a:br>
                        <a:rPr lang="pl-PL" sz="1200" dirty="0">
                          <a:effectLst/>
                        </a:rPr>
                      </a:br>
                      <a:r>
                        <a:rPr lang="pl-PL" sz="1200" dirty="0">
                          <a:effectLst/>
                        </a:rPr>
                        <a:t>[N]</a:t>
                      </a:r>
                      <a:endParaRPr lang="pl-P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ctr"/>
                </a:tc>
                <a:extLst>
                  <a:ext uri="{0D108BD9-81ED-4DB2-BD59-A6C34878D82A}">
                    <a16:rowId xmlns:a16="http://schemas.microsoft.com/office/drawing/2014/main" val="10000"/>
                  </a:ext>
                </a:extLst>
              </a:tr>
              <a:tr h="210066">
                <a:tc>
                  <a:txBody>
                    <a:bodyPr/>
                    <a:lstStyle/>
                    <a:p>
                      <a:pPr algn="ctr">
                        <a:lnSpc>
                          <a:spcPct val="115000"/>
                        </a:lnSpc>
                        <a:spcAft>
                          <a:spcPts val="0"/>
                        </a:spcAft>
                      </a:pPr>
                      <a:r>
                        <a:rPr lang="pl-PL" sz="1200">
                          <a:effectLst/>
                        </a:rPr>
                        <a:t>791,03</a:t>
                      </a:r>
                      <a:endParaRPr lang="pl-PL"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0001"/>
                  </a:ext>
                </a:extLst>
              </a:tr>
              <a:tr h="210066">
                <a:tc>
                  <a:txBody>
                    <a:bodyPr/>
                    <a:lstStyle/>
                    <a:p>
                      <a:pPr algn="ctr">
                        <a:lnSpc>
                          <a:spcPct val="115000"/>
                        </a:lnSpc>
                        <a:spcAft>
                          <a:spcPts val="0"/>
                        </a:spcAft>
                      </a:pPr>
                      <a:r>
                        <a:rPr lang="pl-PL" sz="1200">
                          <a:effectLst/>
                        </a:rPr>
                        <a:t>1022,16</a:t>
                      </a:r>
                      <a:endParaRPr lang="pl-PL"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0002"/>
                  </a:ext>
                </a:extLst>
              </a:tr>
              <a:tr h="210066">
                <a:tc>
                  <a:txBody>
                    <a:bodyPr/>
                    <a:lstStyle/>
                    <a:p>
                      <a:pPr algn="ctr">
                        <a:lnSpc>
                          <a:spcPct val="115000"/>
                        </a:lnSpc>
                        <a:spcAft>
                          <a:spcPts val="0"/>
                        </a:spcAft>
                      </a:pPr>
                      <a:r>
                        <a:rPr lang="pl-PL" sz="1200">
                          <a:effectLst/>
                        </a:rPr>
                        <a:t>1320,13</a:t>
                      </a:r>
                      <a:endParaRPr lang="pl-PL"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0003"/>
                  </a:ext>
                </a:extLst>
              </a:tr>
              <a:tr h="210066">
                <a:tc>
                  <a:txBody>
                    <a:bodyPr/>
                    <a:lstStyle/>
                    <a:p>
                      <a:pPr algn="ctr">
                        <a:lnSpc>
                          <a:spcPct val="115000"/>
                        </a:lnSpc>
                        <a:spcAft>
                          <a:spcPts val="0"/>
                        </a:spcAft>
                      </a:pPr>
                      <a:r>
                        <a:rPr lang="pl-PL" sz="1200">
                          <a:effectLst/>
                        </a:rPr>
                        <a:t>1676,16</a:t>
                      </a:r>
                      <a:endParaRPr lang="pl-PL"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0004"/>
                  </a:ext>
                </a:extLst>
              </a:tr>
              <a:tr h="210066">
                <a:tc>
                  <a:txBody>
                    <a:bodyPr/>
                    <a:lstStyle/>
                    <a:p>
                      <a:pPr algn="ctr">
                        <a:lnSpc>
                          <a:spcPct val="115000"/>
                        </a:lnSpc>
                        <a:spcAft>
                          <a:spcPts val="0"/>
                        </a:spcAft>
                      </a:pPr>
                      <a:r>
                        <a:rPr lang="pl-PL" sz="1200">
                          <a:effectLst/>
                        </a:rPr>
                        <a:t>1956,31</a:t>
                      </a:r>
                      <a:endParaRPr lang="pl-PL"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0005"/>
                  </a:ext>
                </a:extLst>
              </a:tr>
              <a:tr h="210066">
                <a:tc>
                  <a:txBody>
                    <a:bodyPr/>
                    <a:lstStyle/>
                    <a:p>
                      <a:pPr algn="ctr">
                        <a:lnSpc>
                          <a:spcPct val="115000"/>
                        </a:lnSpc>
                        <a:spcAft>
                          <a:spcPts val="0"/>
                        </a:spcAft>
                      </a:pPr>
                      <a:r>
                        <a:rPr lang="pl-PL" sz="1200">
                          <a:effectLst/>
                        </a:rPr>
                        <a:t>2325,94</a:t>
                      </a:r>
                      <a:endParaRPr lang="pl-PL"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0006"/>
                  </a:ext>
                </a:extLst>
              </a:tr>
              <a:tr h="197761">
                <a:tc>
                  <a:txBody>
                    <a:bodyPr/>
                    <a:lstStyle/>
                    <a:p>
                      <a:pPr algn="ctr">
                        <a:lnSpc>
                          <a:spcPct val="115000"/>
                        </a:lnSpc>
                        <a:spcAft>
                          <a:spcPts val="0"/>
                        </a:spcAft>
                      </a:pPr>
                      <a:r>
                        <a:rPr lang="pl-PL" sz="1200" dirty="0">
                          <a:solidFill>
                            <a:schemeClr val="accent2">
                              <a:lumMod val="75000"/>
                            </a:schemeClr>
                          </a:solidFill>
                          <a:effectLst/>
                        </a:rPr>
                        <a:t>2596,31</a:t>
                      </a:r>
                      <a:endParaRPr lang="pl-PL" sz="11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0007"/>
                  </a:ext>
                </a:extLst>
              </a:tr>
              <a:tr h="197761">
                <a:tc>
                  <a:txBody>
                    <a:bodyPr/>
                    <a:lstStyle/>
                    <a:p>
                      <a:pPr algn="ctr">
                        <a:lnSpc>
                          <a:spcPct val="115000"/>
                        </a:lnSpc>
                        <a:spcAft>
                          <a:spcPts val="0"/>
                        </a:spcAft>
                      </a:pPr>
                      <a:r>
                        <a:rPr lang="pl-PL" sz="1200" dirty="0">
                          <a:solidFill>
                            <a:schemeClr val="accent2">
                              <a:lumMod val="75000"/>
                            </a:schemeClr>
                          </a:solidFill>
                          <a:effectLst/>
                        </a:rPr>
                        <a:t>2925,41</a:t>
                      </a:r>
                      <a:endParaRPr lang="pl-PL" sz="11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0008"/>
                  </a:ext>
                </a:extLst>
              </a:tr>
              <a:tr h="189712">
                <a:tc>
                  <a:txBody>
                    <a:bodyPr/>
                    <a:lstStyle/>
                    <a:p>
                      <a:pPr algn="ctr">
                        <a:lnSpc>
                          <a:spcPct val="115000"/>
                        </a:lnSpc>
                        <a:spcAft>
                          <a:spcPts val="0"/>
                        </a:spcAft>
                      </a:pPr>
                      <a:r>
                        <a:rPr lang="pl-PL" sz="1200" dirty="0">
                          <a:solidFill>
                            <a:schemeClr val="accent2">
                              <a:lumMod val="75000"/>
                            </a:schemeClr>
                          </a:solidFill>
                          <a:effectLst/>
                        </a:rPr>
                        <a:t>3251,26</a:t>
                      </a:r>
                      <a:endParaRPr lang="pl-PL" sz="11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nchor="b"/>
                </a:tc>
                <a:extLst>
                  <a:ext uri="{0D108BD9-81ED-4DB2-BD59-A6C34878D82A}">
                    <a16:rowId xmlns:a16="http://schemas.microsoft.com/office/drawing/2014/main" val="10009"/>
                  </a:ext>
                </a:extLst>
              </a:tr>
            </a:tbl>
          </a:graphicData>
        </a:graphic>
      </p:graphicFrame>
      <p:pic>
        <p:nvPicPr>
          <p:cNvPr id="6" name="Obraz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40352" y="277678"/>
            <a:ext cx="1152128" cy="104781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5081155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611560" y="1325491"/>
            <a:ext cx="7920880" cy="803553"/>
          </a:xfrm>
          <a:prstGeom prst="rect">
            <a:avLst/>
          </a:prstGeom>
        </p:spPr>
        <p:txBody>
          <a:bodyPr wrap="square">
            <a:spAutoFit/>
          </a:bodyPr>
          <a:lstStyle/>
          <a:p>
            <a:pPr marL="285750" lvl="0" indent="-285750" algn="just">
              <a:lnSpc>
                <a:spcPct val="115000"/>
              </a:lnSpc>
              <a:spcAft>
                <a:spcPts val="1000"/>
              </a:spcAft>
              <a:buFont typeface="Arial" panose="020B0604020202020204" pitchFamily="34" charset="0"/>
              <a:buChar char="•"/>
            </a:pPr>
            <a:endParaRPr lang="pl-PL" sz="1600" dirty="0">
              <a:solidFill>
                <a:schemeClr val="bg1"/>
              </a:solidFill>
            </a:endParaRPr>
          </a:p>
          <a:p>
            <a:pPr lvl="0" algn="just">
              <a:lnSpc>
                <a:spcPct val="115000"/>
              </a:lnSpc>
              <a:spcAft>
                <a:spcPts val="1000"/>
              </a:spcAft>
            </a:pPr>
            <a:endParaRPr lang="pl-PL" dirty="0">
              <a:solidFill>
                <a:schemeClr val="bg1"/>
              </a:solidFill>
            </a:endParaRPr>
          </a:p>
        </p:txBody>
      </p:sp>
      <p:pic>
        <p:nvPicPr>
          <p:cNvPr id="5" name="Obraz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0352" y="277678"/>
            <a:ext cx="1152128" cy="104781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pole tekstowe 5">
            <a:extLst>
              <a:ext uri="{FF2B5EF4-FFF2-40B4-BE49-F238E27FC236}">
                <a16:creationId xmlns:a16="http://schemas.microsoft.com/office/drawing/2014/main" id="{0570C577-2DDC-402A-B048-F192763E0CF0}"/>
              </a:ext>
            </a:extLst>
          </p:cNvPr>
          <p:cNvSpPr txBox="1"/>
          <p:nvPr/>
        </p:nvSpPr>
        <p:spPr>
          <a:xfrm>
            <a:off x="467544" y="1228397"/>
            <a:ext cx="7632848" cy="4401205"/>
          </a:xfrm>
          <a:prstGeom prst="rect">
            <a:avLst/>
          </a:prstGeom>
          <a:noFill/>
        </p:spPr>
        <p:txBody>
          <a:bodyPr wrap="square">
            <a:spAutoFit/>
          </a:bodyPr>
          <a:lstStyle/>
          <a:p>
            <a:pPr marL="342900" indent="-342900">
              <a:buFont typeface="Arial" panose="020B0604020202020204" pitchFamily="34" charset="0"/>
              <a:buChar char="•"/>
            </a:pPr>
            <a:r>
              <a:rPr lang="en-US" sz="2800" dirty="0">
                <a:solidFill>
                  <a:schemeClr val="bg1"/>
                </a:solidFill>
              </a:rPr>
              <a:t>Statistically significant differences were observed between the studied variables of the explosive force of the lower limbs and the increasing external load (p-0.038).</a:t>
            </a:r>
          </a:p>
          <a:p>
            <a:pPr marL="342900" indent="-342900">
              <a:buFont typeface="Arial" panose="020B0604020202020204" pitchFamily="34" charset="0"/>
              <a:buChar char="•"/>
            </a:pPr>
            <a:r>
              <a:rPr lang="en-US" sz="2800" dirty="0">
                <a:solidFill>
                  <a:schemeClr val="bg1"/>
                </a:solidFill>
              </a:rPr>
              <a:t>Differences between the studied variables were observed: the value of the explosive force of the right and left lower limb depending on the load.</a:t>
            </a:r>
          </a:p>
          <a:p>
            <a:pPr marL="342900" indent="-342900">
              <a:buFont typeface="Arial" panose="020B0604020202020204" pitchFamily="34" charset="0"/>
              <a:buChar char="•"/>
            </a:pPr>
            <a:r>
              <a:rPr lang="en-US" sz="2800" dirty="0">
                <a:solidFill>
                  <a:schemeClr val="bg1"/>
                </a:solidFill>
              </a:rPr>
              <a:t>The highest average explosive strength was achieved by the players with a load of 90-100% CM</a:t>
            </a:r>
            <a:r>
              <a:rPr lang="en-US" sz="2400" dirty="0">
                <a:solidFill>
                  <a:schemeClr val="bg1"/>
                </a:solidFill>
              </a:rPr>
              <a:t>.</a:t>
            </a:r>
          </a:p>
        </p:txBody>
      </p:sp>
    </p:spTree>
    <p:extLst>
      <p:ext uri="{BB962C8B-B14F-4D97-AF65-F5344CB8AC3E}">
        <p14:creationId xmlns:p14="http://schemas.microsoft.com/office/powerpoint/2010/main" val="10835767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67544" y="476672"/>
            <a:ext cx="7344816" cy="1143000"/>
          </a:xfrm>
        </p:spPr>
        <p:txBody>
          <a:bodyPr>
            <a:normAutofit fontScale="90000"/>
          </a:bodyPr>
          <a:lstStyle/>
          <a:p>
            <a:r>
              <a:rPr lang="pl-PL" sz="3600" b="1" dirty="0">
                <a:solidFill>
                  <a:schemeClr val="bg1"/>
                </a:solidFill>
              </a:rPr>
              <a:t>JUDO-CHARACTERICS OF THE DISCIPLINE</a:t>
            </a:r>
          </a:p>
        </p:txBody>
      </p:sp>
      <p:sp>
        <p:nvSpPr>
          <p:cNvPr id="3" name="Symbol zastępczy zawartości 2"/>
          <p:cNvSpPr>
            <a:spLocks noGrp="1"/>
          </p:cNvSpPr>
          <p:nvPr>
            <p:ph idx="1"/>
          </p:nvPr>
        </p:nvSpPr>
        <p:spPr>
          <a:xfrm>
            <a:off x="467544" y="1628800"/>
            <a:ext cx="8229600" cy="4525963"/>
          </a:xfrm>
        </p:spPr>
        <p:txBody>
          <a:bodyPr>
            <a:normAutofit/>
          </a:bodyPr>
          <a:lstStyle/>
          <a:p>
            <a:pPr marL="0" indent="0" algn="just">
              <a:buNone/>
            </a:pPr>
            <a:r>
              <a:rPr lang="en-US" sz="2800" dirty="0">
                <a:solidFill>
                  <a:schemeClr val="bg1"/>
                </a:solidFill>
              </a:rPr>
              <a:t>Judo religious elements in the culture of contemporary culture, also shaping the mental persons and the body. It has been proven that it has a positive impact on the comprehensive physical development of a person, as well as the appropriate physical education system for young people, which prepares them to deal with everyday life. Its educational influence is therefore justified (Laskowski, 2007).</a:t>
            </a:r>
            <a:endParaRPr lang="pl-PL" sz="2800" dirty="0">
              <a:solidFill>
                <a:schemeClr val="bg1"/>
              </a:solidFill>
            </a:endParaRPr>
          </a:p>
        </p:txBody>
      </p:sp>
      <p:pic>
        <p:nvPicPr>
          <p:cNvPr id="4" name="Obraz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2360" y="202440"/>
            <a:ext cx="1152128" cy="104781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6387157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79512" y="669904"/>
            <a:ext cx="8229600" cy="1143000"/>
          </a:xfrm>
        </p:spPr>
        <p:txBody>
          <a:bodyPr>
            <a:normAutofit/>
          </a:bodyPr>
          <a:lstStyle/>
          <a:p>
            <a:pPr lvl="0"/>
            <a:r>
              <a:rPr lang="pl-PL" sz="3200" dirty="0">
                <a:solidFill>
                  <a:schemeClr val="bg1"/>
                </a:solidFill>
              </a:rPr>
              <a:t>FORCE CONDITIONS - EXPLOSIVE FORCE</a:t>
            </a:r>
          </a:p>
        </p:txBody>
      </p:sp>
      <p:sp>
        <p:nvSpPr>
          <p:cNvPr id="3" name="Symbol zastępczy zawartości 2"/>
          <p:cNvSpPr>
            <a:spLocks noGrp="1"/>
          </p:cNvSpPr>
          <p:nvPr>
            <p:ph idx="1"/>
          </p:nvPr>
        </p:nvSpPr>
        <p:spPr>
          <a:xfrm>
            <a:off x="390364" y="1812904"/>
            <a:ext cx="8363272" cy="4525963"/>
          </a:xfrm>
        </p:spPr>
        <p:txBody>
          <a:bodyPr>
            <a:normAutofit/>
          </a:bodyPr>
          <a:lstStyle/>
          <a:p>
            <a:pPr marL="0" indent="0">
              <a:buNone/>
            </a:pPr>
            <a:r>
              <a:rPr lang="en-US" sz="2800" dirty="0">
                <a:solidFill>
                  <a:schemeClr val="bg1"/>
                </a:solidFill>
              </a:rPr>
              <a:t>Today, the key impact on achieving a good result in judo is the maximum development of efforts on the border of aerobic and anaerobic transformations carried out at a reduced pH of the system and the development of explosive strength understood as the ability to develop maximum strength in the shortest possible time in which the lower limbs dominate (</a:t>
            </a:r>
            <a:r>
              <a:rPr lang="en-US" sz="2800" dirty="0" err="1">
                <a:solidFill>
                  <a:schemeClr val="bg1"/>
                </a:solidFill>
              </a:rPr>
              <a:t>Trzaskoma</a:t>
            </a:r>
            <a:r>
              <a:rPr lang="en-US" sz="2800" dirty="0">
                <a:solidFill>
                  <a:schemeClr val="bg1"/>
                </a:solidFill>
              </a:rPr>
              <a:t> and </a:t>
            </a:r>
            <a:r>
              <a:rPr lang="en-US" sz="2800" dirty="0" err="1">
                <a:solidFill>
                  <a:schemeClr val="bg1"/>
                </a:solidFill>
              </a:rPr>
              <a:t>Trzaskoma</a:t>
            </a:r>
            <a:r>
              <a:rPr lang="en-US" sz="2800" dirty="0">
                <a:solidFill>
                  <a:schemeClr val="bg1"/>
                </a:solidFill>
              </a:rPr>
              <a:t> 2001). </a:t>
            </a:r>
            <a:endParaRPr lang="pl-PL" sz="2800" dirty="0">
              <a:solidFill>
                <a:schemeClr val="bg1"/>
              </a:solidFill>
            </a:endParaRPr>
          </a:p>
        </p:txBody>
      </p:sp>
      <p:pic>
        <p:nvPicPr>
          <p:cNvPr id="4" name="Obraz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2360" y="145998"/>
            <a:ext cx="1152128" cy="104781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7375295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69776" y="1584690"/>
            <a:ext cx="8604448" cy="1872208"/>
          </a:xfrm>
        </p:spPr>
        <p:txBody>
          <a:bodyPr>
            <a:normAutofit fontScale="90000"/>
          </a:bodyPr>
          <a:lstStyle/>
          <a:p>
            <a:br>
              <a:rPr lang="pl-PL" sz="4000" b="1" dirty="0">
                <a:solidFill>
                  <a:schemeClr val="bg1"/>
                </a:solidFill>
              </a:rPr>
            </a:br>
            <a:br>
              <a:rPr lang="pl-PL" b="1" dirty="0">
                <a:solidFill>
                  <a:schemeClr val="bg1"/>
                </a:solidFill>
              </a:rPr>
            </a:br>
            <a:r>
              <a:rPr lang="en-US" sz="3100" b="1" dirty="0">
                <a:solidFill>
                  <a:schemeClr val="bg1"/>
                </a:solidFill>
              </a:rPr>
              <a:t>The main aim of the study is to compare the explosive strength of the right and left lower limbs in judo competitors in relation to the external load</a:t>
            </a:r>
            <a:endParaRPr lang="pl-PL" sz="3100" dirty="0">
              <a:solidFill>
                <a:schemeClr val="bg1"/>
              </a:solidFill>
            </a:endParaRPr>
          </a:p>
        </p:txBody>
      </p:sp>
      <p:pic>
        <p:nvPicPr>
          <p:cNvPr id="3" name="Obraz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0352" y="277678"/>
            <a:ext cx="1152128" cy="104781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727903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86759" y="633789"/>
            <a:ext cx="8229600" cy="1143000"/>
          </a:xfrm>
        </p:spPr>
        <p:txBody>
          <a:bodyPr>
            <a:normAutofit/>
          </a:bodyPr>
          <a:lstStyle/>
          <a:p>
            <a:r>
              <a:rPr lang="pl-PL" sz="3200" dirty="0">
                <a:solidFill>
                  <a:schemeClr val="bg1"/>
                </a:solidFill>
              </a:rPr>
              <a:t>RESEARCH QUESTIONS</a:t>
            </a:r>
          </a:p>
        </p:txBody>
      </p:sp>
      <p:sp>
        <p:nvSpPr>
          <p:cNvPr id="3" name="Symbol zastępczy zawartości 2"/>
          <p:cNvSpPr>
            <a:spLocks noGrp="1"/>
          </p:cNvSpPr>
          <p:nvPr>
            <p:ph idx="1"/>
          </p:nvPr>
        </p:nvSpPr>
        <p:spPr>
          <a:xfrm>
            <a:off x="467544" y="1772817"/>
            <a:ext cx="8229600" cy="3960440"/>
          </a:xfrm>
        </p:spPr>
        <p:txBody>
          <a:bodyPr>
            <a:normAutofit/>
          </a:bodyPr>
          <a:lstStyle/>
          <a:p>
            <a:pPr marL="0" indent="0">
              <a:buNone/>
            </a:pPr>
            <a:r>
              <a:rPr lang="pl-PL" sz="2800" dirty="0">
                <a:solidFill>
                  <a:schemeClr val="bg1"/>
                </a:solidFill>
              </a:rPr>
              <a:t>1. </a:t>
            </a:r>
            <a:r>
              <a:rPr lang="en-US" sz="2800" dirty="0">
                <a:solidFill>
                  <a:schemeClr val="bg1"/>
                </a:solidFill>
              </a:rPr>
              <a:t>What is the relationship between the explosive force of the lower limbs and the external load?</a:t>
            </a:r>
          </a:p>
          <a:p>
            <a:pPr marL="0" indent="0">
              <a:buNone/>
            </a:pPr>
            <a:r>
              <a:rPr lang="en-US" sz="2800" dirty="0">
                <a:solidFill>
                  <a:schemeClr val="bg1"/>
                </a:solidFill>
              </a:rPr>
              <a:t>2. Are there differences between the analyzed parameters of explosive force of the right and left lower limbs?</a:t>
            </a:r>
            <a:endParaRPr lang="pl-PL" sz="2800" dirty="0">
              <a:solidFill>
                <a:schemeClr val="bg1"/>
              </a:solidFill>
            </a:endParaRPr>
          </a:p>
        </p:txBody>
      </p:sp>
      <p:pic>
        <p:nvPicPr>
          <p:cNvPr id="4" name="Obraz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40352" y="277678"/>
            <a:ext cx="1152128" cy="104781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5686570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23528" y="830401"/>
            <a:ext cx="7725544" cy="792088"/>
          </a:xfrm>
        </p:spPr>
        <p:txBody>
          <a:bodyPr>
            <a:noAutofit/>
          </a:bodyPr>
          <a:lstStyle/>
          <a:p>
            <a:r>
              <a:rPr lang="pl-PL" sz="3200" dirty="0">
                <a:solidFill>
                  <a:schemeClr val="bg1"/>
                </a:solidFill>
              </a:rPr>
              <a:t>MATERIAL AND TEST METHODS</a:t>
            </a:r>
          </a:p>
        </p:txBody>
      </p:sp>
      <p:sp>
        <p:nvSpPr>
          <p:cNvPr id="3" name="Symbol zastępczy zawartości 2"/>
          <p:cNvSpPr>
            <a:spLocks noGrp="1"/>
          </p:cNvSpPr>
          <p:nvPr>
            <p:ph idx="1"/>
          </p:nvPr>
        </p:nvSpPr>
        <p:spPr>
          <a:xfrm>
            <a:off x="457200" y="1878214"/>
            <a:ext cx="8229600" cy="3701008"/>
          </a:xfrm>
        </p:spPr>
        <p:txBody>
          <a:bodyPr/>
          <a:lstStyle/>
          <a:p>
            <a:r>
              <a:rPr lang="en-US" sz="2800" dirty="0">
                <a:solidFill>
                  <a:schemeClr val="bg1"/>
                </a:solidFill>
              </a:rPr>
              <a:t>All measurements for the tests were made at the Muscle Strength and Power Laboratory of the University of Physical Education in Katowice</a:t>
            </a:r>
          </a:p>
          <a:p>
            <a:r>
              <a:rPr lang="en-US" sz="2800" dirty="0">
                <a:solidFill>
                  <a:schemeClr val="bg1"/>
                </a:solidFill>
              </a:rPr>
              <a:t>The research material were national judo players.</a:t>
            </a:r>
          </a:p>
          <a:p>
            <a:r>
              <a:rPr lang="en-US" sz="2800" dirty="0">
                <a:solidFill>
                  <a:schemeClr val="bg1"/>
                </a:solidFill>
              </a:rPr>
              <a:t>Four competitors of one weight category </a:t>
            </a:r>
            <a:r>
              <a:rPr lang="pl-PL" sz="2800" dirty="0">
                <a:solidFill>
                  <a:schemeClr val="bg1"/>
                </a:solidFill>
              </a:rPr>
              <a:t>72kg</a:t>
            </a:r>
            <a:r>
              <a:rPr lang="en-US" sz="2800" dirty="0">
                <a:solidFill>
                  <a:schemeClr val="bg1"/>
                </a:solidFill>
              </a:rPr>
              <a:t> participated in the research</a:t>
            </a:r>
            <a:r>
              <a:rPr lang="en-US" dirty="0"/>
              <a:t>.</a:t>
            </a:r>
            <a:endParaRPr lang="pl-PL" dirty="0"/>
          </a:p>
        </p:txBody>
      </p:sp>
      <p:pic>
        <p:nvPicPr>
          <p:cNvPr id="4" name="Obraz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40352" y="277678"/>
            <a:ext cx="1152128" cy="104781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4423088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07504" y="365585"/>
            <a:ext cx="7804798" cy="871998"/>
          </a:xfrm>
        </p:spPr>
        <p:txBody>
          <a:bodyPr>
            <a:normAutofit fontScale="90000"/>
          </a:bodyPr>
          <a:lstStyle/>
          <a:p>
            <a:br>
              <a:rPr lang="pl-PL" dirty="0">
                <a:solidFill>
                  <a:schemeClr val="bg1"/>
                </a:solidFill>
              </a:rPr>
            </a:br>
            <a:r>
              <a:rPr lang="pl-PL" sz="3600" dirty="0">
                <a:solidFill>
                  <a:schemeClr val="bg1"/>
                </a:solidFill>
              </a:rPr>
              <a:t>METHODS AND MEASUREMENT TOOLS</a:t>
            </a:r>
          </a:p>
        </p:txBody>
      </p:sp>
      <p:sp>
        <p:nvSpPr>
          <p:cNvPr id="3" name="Symbol zastępczy zawartości 2"/>
          <p:cNvSpPr>
            <a:spLocks noGrp="1"/>
          </p:cNvSpPr>
          <p:nvPr>
            <p:ph idx="1"/>
          </p:nvPr>
        </p:nvSpPr>
        <p:spPr>
          <a:xfrm>
            <a:off x="280387" y="1961661"/>
            <a:ext cx="4690864" cy="3915611"/>
          </a:xfrm>
        </p:spPr>
        <p:txBody>
          <a:bodyPr>
            <a:normAutofit/>
          </a:bodyPr>
          <a:lstStyle/>
          <a:p>
            <a:pPr marL="0" indent="0" algn="ctr">
              <a:buNone/>
            </a:pPr>
            <a:r>
              <a:rPr lang="en-US" sz="2800" dirty="0">
                <a:solidFill>
                  <a:schemeClr val="bg1"/>
                </a:solidFill>
              </a:rPr>
              <a:t>All measurements for the tests were made at the Muscle Strength and Power Laboratory of the University of Physical Education in Katowice using the Keizer Leg Press pneumatic device (USA, Arkansas).</a:t>
            </a:r>
            <a:endParaRPr lang="pl-PL" sz="2800" dirty="0">
              <a:solidFill>
                <a:schemeClr val="bg1"/>
              </a:solidFill>
            </a:endParaRPr>
          </a:p>
        </p:txBody>
      </p:sp>
      <p:pic>
        <p:nvPicPr>
          <p:cNvPr id="1026" name="Picture 2" descr="Znalezione obrazy dla zapytania keiser leg pre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40560" y="1844824"/>
            <a:ext cx="3851920" cy="3672408"/>
          </a:xfrm>
          <a:prstGeom prst="rect">
            <a:avLst/>
          </a:prstGeom>
          <a:noFill/>
          <a:extLst>
            <a:ext uri="{909E8E84-426E-40DD-AFC4-6F175D3DCCD1}">
              <a14:hiddenFill xmlns:a14="http://schemas.microsoft.com/office/drawing/2010/main">
                <a:solidFill>
                  <a:srgbClr val="FFFFFF"/>
                </a:solidFill>
              </a14:hiddenFill>
            </a:ext>
          </a:extLst>
        </p:spPr>
      </p:pic>
      <p:pic>
        <p:nvPicPr>
          <p:cNvPr id="5" name="Obraz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40352" y="277678"/>
            <a:ext cx="1152128" cy="104781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257014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467544" y="908720"/>
            <a:ext cx="8496944" cy="1138773"/>
          </a:xfrm>
          <a:prstGeom prst="rect">
            <a:avLst/>
          </a:prstGeom>
        </p:spPr>
        <p:txBody>
          <a:bodyPr wrap="square">
            <a:spAutoFit/>
          </a:bodyPr>
          <a:lstStyle/>
          <a:p>
            <a:endParaRPr lang="pl-PL" sz="3200" b="1" dirty="0">
              <a:solidFill>
                <a:schemeClr val="bg1"/>
              </a:solidFill>
              <a:ea typeface="Times New Roman" panose="02020603050405020304" pitchFamily="18" charset="0"/>
            </a:endParaRPr>
          </a:p>
          <a:p>
            <a:pPr marL="285750" indent="-285750">
              <a:buFont typeface="Arial" panose="020B0604020202020204" pitchFamily="34" charset="0"/>
              <a:buChar char="•"/>
            </a:pPr>
            <a:endParaRPr lang="pl-PL" dirty="0">
              <a:latin typeface="Times New Roman" panose="02020603050405020304" pitchFamily="18" charset="0"/>
              <a:ea typeface="Times New Roman" panose="02020603050405020304" pitchFamily="18" charset="0"/>
            </a:endParaRPr>
          </a:p>
          <a:p>
            <a:pPr marL="285750" indent="-285750">
              <a:buFont typeface="Arial" panose="020B0604020202020204" pitchFamily="34" charset="0"/>
              <a:buChar char="•"/>
            </a:pPr>
            <a:endParaRPr lang="pl-PL" dirty="0"/>
          </a:p>
        </p:txBody>
      </p:sp>
      <p:pic>
        <p:nvPicPr>
          <p:cNvPr id="7" name="Obraz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0352" y="277678"/>
            <a:ext cx="1152128" cy="104781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pole tekstowe 4">
            <a:extLst>
              <a:ext uri="{FF2B5EF4-FFF2-40B4-BE49-F238E27FC236}">
                <a16:creationId xmlns:a16="http://schemas.microsoft.com/office/drawing/2014/main" id="{A2D994E9-4364-4581-B0C6-6A258D4BDD56}"/>
              </a:ext>
            </a:extLst>
          </p:cNvPr>
          <p:cNvSpPr txBox="1"/>
          <p:nvPr/>
        </p:nvSpPr>
        <p:spPr>
          <a:xfrm>
            <a:off x="863588" y="1453478"/>
            <a:ext cx="7416824" cy="3539430"/>
          </a:xfrm>
          <a:prstGeom prst="rect">
            <a:avLst/>
          </a:prstGeom>
          <a:noFill/>
        </p:spPr>
        <p:txBody>
          <a:bodyPr wrap="square">
            <a:spAutoFit/>
          </a:bodyPr>
          <a:lstStyle/>
          <a:p>
            <a:r>
              <a:rPr lang="en-US" sz="2800" dirty="0">
                <a:solidFill>
                  <a:schemeClr val="bg1"/>
                </a:solidFill>
              </a:rPr>
              <a:t>Using the Keizer Leg Press instrument, the following variables were recorded:</a:t>
            </a:r>
          </a:p>
          <a:p>
            <a:endParaRPr lang="en-US" sz="2800" dirty="0">
              <a:solidFill>
                <a:schemeClr val="bg1"/>
              </a:solidFill>
            </a:endParaRPr>
          </a:p>
          <a:p>
            <a:pPr marL="457200" indent="-457200">
              <a:buFont typeface="Arial" panose="020B0604020202020204" pitchFamily="34" charset="0"/>
              <a:buChar char="•"/>
            </a:pPr>
            <a:r>
              <a:rPr lang="en-US" sz="2800" dirty="0">
                <a:solidFill>
                  <a:schemeClr val="bg1"/>
                </a:solidFill>
              </a:rPr>
              <a:t> the level of muscle strength in which the maximum power was obtained [N]</a:t>
            </a:r>
          </a:p>
          <a:p>
            <a:endParaRPr lang="en-US" sz="2800" dirty="0">
              <a:solidFill>
                <a:schemeClr val="bg1"/>
              </a:solidFill>
            </a:endParaRPr>
          </a:p>
          <a:p>
            <a:pPr marL="457200" indent="-457200">
              <a:buFont typeface="Arial" panose="020B0604020202020204" pitchFamily="34" charset="0"/>
              <a:buChar char="•"/>
            </a:pPr>
            <a:r>
              <a:rPr lang="en-US" sz="2800" dirty="0">
                <a:solidFill>
                  <a:schemeClr val="bg1"/>
                </a:solidFill>
              </a:rPr>
              <a:t>external load% CM (percentage of maximum weight)</a:t>
            </a:r>
          </a:p>
        </p:txBody>
      </p:sp>
    </p:spTree>
    <p:extLst>
      <p:ext uri="{BB962C8B-B14F-4D97-AF65-F5344CB8AC3E}">
        <p14:creationId xmlns:p14="http://schemas.microsoft.com/office/powerpoint/2010/main" val="36684215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40352" y="277678"/>
            <a:ext cx="1152128" cy="104781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pole tekstowe 4">
            <a:extLst>
              <a:ext uri="{FF2B5EF4-FFF2-40B4-BE49-F238E27FC236}">
                <a16:creationId xmlns:a16="http://schemas.microsoft.com/office/drawing/2014/main" id="{E26E88B9-F723-4CF9-8B06-5F1B12D8182B}"/>
              </a:ext>
            </a:extLst>
          </p:cNvPr>
          <p:cNvSpPr txBox="1"/>
          <p:nvPr/>
        </p:nvSpPr>
        <p:spPr>
          <a:xfrm>
            <a:off x="611560" y="1074509"/>
            <a:ext cx="6912768" cy="4708981"/>
          </a:xfrm>
          <a:prstGeom prst="rect">
            <a:avLst/>
          </a:prstGeom>
          <a:noFill/>
        </p:spPr>
        <p:txBody>
          <a:bodyPr wrap="square">
            <a:spAutoFit/>
          </a:bodyPr>
          <a:lstStyle/>
          <a:p>
            <a:r>
              <a:rPr lang="en-US" sz="2000" dirty="0">
                <a:solidFill>
                  <a:schemeClr val="bg1"/>
                </a:solidFill>
              </a:rPr>
              <a:t>TEST COURSE: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Before starting the tests, the competitor performed a standard 10-minute and 5-minute warm-up on the Leg Press </a:t>
            </a:r>
            <a:r>
              <a:rPr lang="en-US" sz="2000" dirty="0" err="1">
                <a:solidFill>
                  <a:schemeClr val="bg1"/>
                </a:solidFill>
              </a:rPr>
              <a:t>Kesier</a:t>
            </a:r>
            <a:r>
              <a:rPr lang="en-US" sz="2000" dirty="0">
                <a:solidFill>
                  <a:schemeClr val="bg1"/>
                </a:solidFill>
              </a:rPr>
              <a:t> machine (USA, Arkansas).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Lower limb asymmetry was determined using the 10-mm Keizer Air 300 Leg Press (USA, Arkansas) test with maximum intensity.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During the test, the software automatically adjusts the resistance in the device and informs the user about it during each repetition. The test starts with a low load and increases with each repetition until it reaches 1rm. In each of the repetitions, the subject responds to a visual stimulus.</a:t>
            </a:r>
          </a:p>
        </p:txBody>
      </p:sp>
    </p:spTree>
    <p:extLst>
      <p:ext uri="{BB962C8B-B14F-4D97-AF65-F5344CB8AC3E}">
        <p14:creationId xmlns:p14="http://schemas.microsoft.com/office/powerpoint/2010/main" val="3716072951"/>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818</Words>
  <Application>Microsoft Office PowerPoint</Application>
  <PresentationFormat>Pokaz na ekranie (4:3)</PresentationFormat>
  <Paragraphs>78</Paragraphs>
  <Slides>11</Slides>
  <Notes>6</Notes>
  <HiddenSlides>0</HiddenSlides>
  <MMClips>0</MMClips>
  <ScaleCrop>false</ScaleCrop>
  <HeadingPairs>
    <vt:vector size="6" baseType="variant">
      <vt:variant>
        <vt:lpstr>Używane czcionki</vt:lpstr>
      </vt:variant>
      <vt:variant>
        <vt:i4>3</vt:i4>
      </vt:variant>
      <vt:variant>
        <vt:lpstr>Motyw</vt:lpstr>
      </vt:variant>
      <vt:variant>
        <vt:i4>1</vt:i4>
      </vt:variant>
      <vt:variant>
        <vt:lpstr>Tytuły slajdów</vt:lpstr>
      </vt:variant>
      <vt:variant>
        <vt:i4>11</vt:i4>
      </vt:variant>
    </vt:vector>
  </HeadingPairs>
  <TitlesOfParts>
    <vt:vector size="15" baseType="lpstr">
      <vt:lpstr>Arial</vt:lpstr>
      <vt:lpstr>Calibri</vt:lpstr>
      <vt:lpstr>Times New Roman</vt:lpstr>
      <vt:lpstr>Motyw pakietu Office</vt:lpstr>
      <vt:lpstr>COMPARISON OF THE FORCE IN WHICH THE PEAK POWER OF THE RIGHT AND LEFT LOWER LIMB WERE ACHIEVED DEPENDING ON THE PERCENTAGE OF THE EXTERNAL LOAD IN JUDO COMPETITORS</vt:lpstr>
      <vt:lpstr>JUDO-CHARACTERICS OF THE DISCIPLINE</vt:lpstr>
      <vt:lpstr>FORCE CONDITIONS - EXPLOSIVE FORCE</vt:lpstr>
      <vt:lpstr>  The main aim of the study is to compare the explosive strength of the right and left lower limbs in judo competitors in relation to the external load</vt:lpstr>
      <vt:lpstr>RESEARCH QUESTIONS</vt:lpstr>
      <vt:lpstr>MATERIAL AND TEST METHODS</vt:lpstr>
      <vt:lpstr> METHODS AND MEASUREMENT TOOLS</vt:lpstr>
      <vt:lpstr>Prezentacja programu PowerPoint</vt:lpstr>
      <vt:lpstr>Prezentacja programu PowerPoint</vt:lpstr>
      <vt:lpstr>Prezentacja programu PowerPoint</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Krzysztof Krosta</dc:creator>
  <cp:lastModifiedBy>Roksana Krosta</cp:lastModifiedBy>
  <cp:revision>30</cp:revision>
  <dcterms:created xsi:type="dcterms:W3CDTF">2018-03-31T18:27:42Z</dcterms:created>
  <dcterms:modified xsi:type="dcterms:W3CDTF">2021-06-04T07:25:30Z</dcterms:modified>
</cp:coreProperties>
</file>