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90CAF-476F-4CE9-9FDD-3D8DDFD8836E}" v="1" dt="2021-06-03T20:50:04.569"/>
    <p1510:client id="{968FDCE8-6163-4149-849F-2E0B00F3B1FE}" v="1" dt="2021-06-04T07:31:19.029"/>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965" y="-2045"/>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ksana Krosta" userId="S::42915@awfkatowice.edu.pl::514490e5-19e8-4e5d-aeb9-85c5419c1d3d" providerId="AD" clId="Web-{968FDCE8-6163-4149-849F-2E0B00F3B1FE}"/>
    <pc:docChg chg="modSld">
      <pc:chgData name="Roksana Krosta" userId="S::42915@awfkatowice.edu.pl::514490e5-19e8-4e5d-aeb9-85c5419c1d3d" providerId="AD" clId="Web-{968FDCE8-6163-4149-849F-2E0B00F3B1FE}" dt="2021-06-04T07:31:19.029" v="0"/>
      <pc:docMkLst>
        <pc:docMk/>
      </pc:docMkLst>
      <pc:sldChg chg="addSp">
        <pc:chgData name="Roksana Krosta" userId="S::42915@awfkatowice.edu.pl::514490e5-19e8-4e5d-aeb9-85c5419c1d3d" providerId="AD" clId="Web-{968FDCE8-6163-4149-849F-2E0B00F3B1FE}" dt="2021-06-04T07:31:19.029" v="0"/>
        <pc:sldMkLst>
          <pc:docMk/>
          <pc:sldMk cId="2096003255" sldId="256"/>
        </pc:sldMkLst>
        <pc:spChg chg="add">
          <ac:chgData name="Roksana Krosta" userId="S::42915@awfkatowice.edu.pl::514490e5-19e8-4e5d-aeb9-85c5419c1d3d" providerId="AD" clId="Web-{968FDCE8-6163-4149-849F-2E0B00F3B1FE}" dt="2021-06-04T07:31:19.029" v="0"/>
          <ac:spMkLst>
            <pc:docMk/>
            <pc:sldMk cId="2096003255" sldId="256"/>
            <ac:spMk id="3" creationId="{1B0C62FA-69B4-47EB-BC65-C90FB0F11084}"/>
          </ac:spMkLst>
        </pc:spChg>
      </pc:sldChg>
    </pc:docChg>
  </pc:docChgLst>
  <pc:docChgLst>
    <pc:chgData name="Radosław  Skowronek" userId="S::48012@awfkatowice.edu.pl::3c920621-8c7e-41e0-8721-7c8ba78479e9" providerId="AD" clId="Web-{19D90CAF-476F-4CE9-9FDD-3D8DDFD8836E}"/>
    <pc:docChg chg="modSld">
      <pc:chgData name="Radosław  Skowronek" userId="S::48012@awfkatowice.edu.pl::3c920621-8c7e-41e0-8721-7c8ba78479e9" providerId="AD" clId="Web-{19D90CAF-476F-4CE9-9FDD-3D8DDFD8836E}" dt="2021-06-03T20:50:04.569" v="0" actId="1076"/>
      <pc:docMkLst>
        <pc:docMk/>
      </pc:docMkLst>
      <pc:sldChg chg="modSp">
        <pc:chgData name="Radosław  Skowronek" userId="S::48012@awfkatowice.edu.pl::3c920621-8c7e-41e0-8721-7c8ba78479e9" providerId="AD" clId="Web-{19D90CAF-476F-4CE9-9FDD-3D8DDFD8836E}" dt="2021-06-03T20:50:04.569" v="0" actId="1076"/>
        <pc:sldMkLst>
          <pc:docMk/>
          <pc:sldMk cId="2096003255" sldId="256"/>
        </pc:sldMkLst>
        <pc:picChg chg="mod">
          <ac:chgData name="Radosław  Skowronek" userId="S::48012@awfkatowice.edu.pl::3c920621-8c7e-41e0-8721-7c8ba78479e9" providerId="AD" clId="Web-{19D90CAF-476F-4CE9-9FDD-3D8DDFD8836E}" dt="2021-06-03T20:50:04.569" v="0" actId="1076"/>
          <ac:picMkLst>
            <pc:docMk/>
            <pc:sldMk cId="2096003255" sldId="256"/>
            <ac:picMk id="4" creationId="{7C23E139-19EA-4131-8C4D-3398E436763F}"/>
          </ac:picMkLst>
        </pc:picChg>
      </pc:sldChg>
    </pc:docChg>
  </pc:docChgLst>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06/06/2021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06/06/2021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06/06/2021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06/06/2021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06/06/2021</a:t>
            </a:fld>
            <a:endParaRPr lang="en-GB"/>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495" y="1036988"/>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2580504" y="1025998"/>
            <a:ext cx="26903205"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400" b="1" dirty="0">
                <a:latin typeface="Times New Roman" panose="02020603050405020304" pitchFamily="18" charset="0"/>
                <a:cs typeface="Times New Roman" panose="02020603050405020304" pitchFamily="18" charset="0"/>
              </a:rPr>
              <a:t>The Jerzy Kukuczka </a:t>
            </a:r>
            <a:r>
              <a:rPr lang="pl-PL" altLang="pl-PL" sz="4400" b="1" dirty="0" err="1">
                <a:latin typeface="Times New Roman" panose="02020603050405020304" pitchFamily="18" charset="0"/>
                <a:cs typeface="Times New Roman" panose="02020603050405020304" pitchFamily="18" charset="0"/>
              </a:rPr>
              <a:t>Academy</a:t>
            </a:r>
            <a:r>
              <a:rPr lang="pl-PL" altLang="pl-PL" sz="4400" b="1" dirty="0">
                <a:latin typeface="Times New Roman" panose="02020603050405020304" pitchFamily="18" charset="0"/>
                <a:cs typeface="Times New Roman" panose="02020603050405020304" pitchFamily="18" charset="0"/>
              </a:rPr>
              <a:t> of </a:t>
            </a:r>
            <a:r>
              <a:rPr lang="pl-PL" altLang="pl-PL" sz="4400" b="1" dirty="0" err="1">
                <a:latin typeface="Times New Roman" panose="02020603050405020304" pitchFamily="18" charset="0"/>
                <a:cs typeface="Times New Roman" panose="02020603050405020304" pitchFamily="18" charset="0"/>
              </a:rPr>
              <a:t>Physical</a:t>
            </a:r>
            <a:r>
              <a:rPr lang="pl-PL" altLang="pl-PL" sz="4400" b="1" dirty="0">
                <a:latin typeface="Times New Roman" panose="02020603050405020304" pitchFamily="18" charset="0"/>
                <a:cs typeface="Times New Roman" panose="02020603050405020304" pitchFamily="18" charset="0"/>
              </a:rPr>
              <a:t> </a:t>
            </a:r>
            <a:r>
              <a:rPr lang="pl-PL" altLang="pl-PL" sz="4400" b="1" dirty="0" err="1">
                <a:latin typeface="Times New Roman" panose="02020603050405020304" pitchFamily="18" charset="0"/>
                <a:cs typeface="Times New Roman" panose="02020603050405020304" pitchFamily="18" charset="0"/>
              </a:rPr>
              <a:t>Education</a:t>
            </a:r>
            <a:r>
              <a:rPr lang="pl-PL" altLang="pl-PL" sz="4400" b="1" dirty="0">
                <a:latin typeface="Times New Roman" panose="02020603050405020304" pitchFamily="18" charset="0"/>
                <a:cs typeface="Times New Roman" panose="02020603050405020304" pitchFamily="18" charset="0"/>
              </a:rPr>
              <a:t> in Katowice, </a:t>
            </a:r>
            <a:r>
              <a:rPr lang="en-US" altLang="pl-PL" sz="4400" b="1" dirty="0">
                <a:latin typeface="Times New Roman" panose="02020603050405020304" pitchFamily="18" charset="0"/>
                <a:cs typeface="Times New Roman" panose="02020603050405020304" pitchFamily="18" charset="0"/>
              </a:rPr>
              <a:t>Institute of Physiotherapy and Health Sciences</a:t>
            </a:r>
            <a:r>
              <a:rPr lang="pl-PL" altLang="pl-PL" sz="4400" b="1" dirty="0" smtClean="0">
                <a:latin typeface="Times New Roman" panose="02020603050405020304" pitchFamily="18" charset="0"/>
                <a:cs typeface="Times New Roman" panose="02020603050405020304" pitchFamily="18" charset="0"/>
              </a:rPr>
              <a:t>, </a:t>
            </a:r>
            <a:r>
              <a:rPr lang="pl-PL" altLang="pl-PL" sz="4400" b="1" dirty="0" err="1">
                <a:latin typeface="Times New Roman" panose="02020603050405020304" pitchFamily="18" charset="0"/>
                <a:cs typeface="Times New Roman" panose="02020603050405020304" pitchFamily="18" charset="0"/>
              </a:rPr>
              <a:t>Mikolowska</a:t>
            </a:r>
            <a:r>
              <a:rPr lang="pl-PL" altLang="pl-PL" sz="4400" b="1" dirty="0">
                <a:latin typeface="Times New Roman" panose="02020603050405020304" pitchFamily="18" charset="0"/>
                <a:cs typeface="Times New Roman" panose="02020603050405020304" pitchFamily="18" charset="0"/>
              </a:rPr>
              <a:t> 72A, 40-065 Katowice, Poland</a:t>
            </a:r>
          </a:p>
          <a:p>
            <a:pPr algn="ctr" eaLnBrk="1" hangingPunct="1"/>
            <a:r>
              <a:rPr lang="en-US" b="1" dirty="0" smtClean="0"/>
              <a:t>Reproducibility of spatial summation of pain effect </a:t>
            </a:r>
            <a:r>
              <a:rPr lang="pl-PL" sz="9000" b="1" dirty="0" smtClean="0"/>
              <a:t/>
            </a:r>
            <a:br>
              <a:rPr lang="pl-PL" sz="9000" b="1" dirty="0" smtClean="0"/>
            </a:br>
            <a:r>
              <a:rPr lang="pl-PL" sz="6000" dirty="0"/>
              <a:t>Jakub </a:t>
            </a:r>
            <a:r>
              <a:rPr lang="pl-PL" sz="6000" dirty="0" err="1"/>
              <a:t>Nastaj</a:t>
            </a:r>
            <a:r>
              <a:rPr lang="pl-PL" sz="6000" dirty="0"/>
              <a:t>, Jacek Skalski, Sylwia Swoboda, Aleksandra Budzisz, Wacław Adamczyk </a:t>
            </a:r>
            <a:endParaRPr lang="pl-PL" altLang="pl-PL" sz="48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a16="http://schemas.microsoft.com/office/drawing/2014/main" id="{EFCA7E83-34C9-4321-AC72-C83542AC56B6}"/>
              </a:ext>
            </a:extLst>
          </p:cNvPr>
          <p:cNvSpPr/>
          <p:nvPr/>
        </p:nvSpPr>
        <p:spPr>
          <a:xfrm>
            <a:off x="1489275" y="9820130"/>
            <a:ext cx="12168965" cy="10775770"/>
          </a:xfrm>
          <a:prstGeom prst="rect">
            <a:avLst/>
          </a:prstGeom>
        </p:spPr>
        <p:txBody>
          <a:bodyPr wrap="square">
            <a:spAutoFit/>
          </a:bodyPr>
          <a:lstStyle/>
          <a:p>
            <a:pPr indent="180340" algn="just">
              <a:lnSpc>
                <a:spcPct val="115000"/>
              </a:lnSpc>
              <a:spcAft>
                <a:spcPts val="0"/>
              </a:spcAft>
            </a:pPr>
            <a:r>
              <a:rPr lang="en-US" sz="2400" b="1" dirty="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400" b="1" dirty="0">
                <a:latin typeface="Times New Roman" panose="02020603050405020304" pitchFamily="18" charset="0"/>
                <a:ea typeface="Times New Roman" panose="02020603050405020304" pitchFamily="18" charset="0"/>
                <a:cs typeface="Calibri" panose="020F0502020204030204" pitchFamily="34" charset="0"/>
              </a:rPr>
              <a:t> </a:t>
            </a: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pPr>
            <a:r>
              <a:rPr lang="en-US" sz="2600" dirty="0">
                <a:latin typeface="Times New Roman" panose="02020603050405020304" pitchFamily="18" charset="0"/>
                <a:cs typeface="Times New Roman" panose="02020603050405020304" pitchFamily="18" charset="0"/>
              </a:rPr>
              <a:t>Spatial summation of pain (SSP) is observed when pain increases together with the increase in the size of nociception (or injury). Previously, the SSP has been demonstrated using a modified Cold </a:t>
            </a:r>
            <a:r>
              <a:rPr lang="en-US" sz="2600" dirty="0" err="1">
                <a:latin typeface="Times New Roman" panose="02020603050405020304" pitchFamily="18" charset="0"/>
                <a:cs typeface="Times New Roman" panose="02020603050405020304" pitchFamily="18" charset="0"/>
              </a:rPr>
              <a:t>Pressor</a:t>
            </a:r>
            <a:r>
              <a:rPr lang="en-US" sz="2600" dirty="0">
                <a:latin typeface="Times New Roman" panose="02020603050405020304" pitchFamily="18" charset="0"/>
                <a:cs typeface="Times New Roman" panose="02020603050405020304" pitchFamily="18" charset="0"/>
              </a:rPr>
              <a:t> Task by </a:t>
            </a:r>
            <a:r>
              <a:rPr lang="en-US" sz="2600" dirty="0" err="1">
                <a:latin typeface="Times New Roman" panose="02020603050405020304" pitchFamily="18" charset="0"/>
                <a:cs typeface="Times New Roman" panose="02020603050405020304" pitchFamily="18" charset="0"/>
              </a:rPr>
              <a:t>Marchand</a:t>
            </a:r>
            <a:r>
              <a:rPr lang="en-US" sz="2600" dirty="0">
                <a:latin typeface="Times New Roman" panose="02020603050405020304" pitchFamily="18" charset="0"/>
                <a:cs typeface="Times New Roman" panose="02020603050405020304" pitchFamily="18" charset="0"/>
              </a:rPr>
              <a:t> &amp; Arsenault (2002) in healthy volunteers and is suggested to be driven by a complex interaction of </a:t>
            </a:r>
            <a:r>
              <a:rPr lang="en-US" sz="2600" dirty="0" err="1">
                <a:latin typeface="Times New Roman" panose="02020603050405020304" pitchFamily="18" charset="0"/>
                <a:cs typeface="Times New Roman" panose="02020603050405020304" pitchFamily="18" charset="0"/>
              </a:rPr>
              <a:t>facilitatory</a:t>
            </a:r>
            <a:r>
              <a:rPr lang="en-US" sz="2600" dirty="0">
                <a:latin typeface="Times New Roman" panose="02020603050405020304" pitchFamily="18" charset="0"/>
                <a:cs typeface="Times New Roman" panose="02020603050405020304" pitchFamily="18" charset="0"/>
              </a:rPr>
              <a:t> and inhibitory loops in the pain system. The main aim of this study is to reproduce spatial summation of pain (</a:t>
            </a:r>
            <a:r>
              <a:rPr lang="en-US" sz="2600" dirty="0" err="1">
                <a:latin typeface="Times New Roman" panose="02020603050405020304" pitchFamily="18" charset="0"/>
                <a:cs typeface="Times New Roman" panose="02020603050405020304" pitchFamily="18" charset="0"/>
              </a:rPr>
              <a:t>SSp</a:t>
            </a:r>
            <a:r>
              <a:rPr lang="en-US" sz="2600" dirty="0">
                <a:latin typeface="Times New Roman" panose="02020603050405020304" pitchFamily="18" charset="0"/>
                <a:cs typeface="Times New Roman" panose="02020603050405020304" pitchFamily="18" charset="0"/>
              </a:rPr>
              <a:t>), an effect observed by </a:t>
            </a:r>
            <a:r>
              <a:rPr lang="en-US" sz="2600" dirty="0" err="1">
                <a:latin typeface="Times New Roman" panose="02020603050405020304" pitchFamily="18" charset="0"/>
                <a:cs typeface="Times New Roman" panose="02020603050405020304" pitchFamily="18" charset="0"/>
              </a:rPr>
              <a:t>Marchand</a:t>
            </a:r>
            <a:r>
              <a:rPr lang="en-US" sz="2600" dirty="0">
                <a:latin typeface="Times New Roman" panose="02020603050405020304" pitchFamily="18" charset="0"/>
                <a:cs typeface="Times New Roman" panose="02020603050405020304" pitchFamily="18" charset="0"/>
              </a:rPr>
              <a:t> &amp; Arsenault (2002) and Julien, </a:t>
            </a:r>
            <a:r>
              <a:rPr lang="en-US" sz="2600" dirty="0" err="1">
                <a:latin typeface="Times New Roman" panose="02020603050405020304" pitchFamily="18" charset="0"/>
                <a:cs typeface="Times New Roman" panose="02020603050405020304" pitchFamily="18" charset="0"/>
              </a:rPr>
              <a:t>Goffaux</a:t>
            </a:r>
            <a:r>
              <a:rPr lang="en-US" sz="2600" dirty="0">
                <a:latin typeface="Times New Roman" panose="02020603050405020304" pitchFamily="18" charset="0"/>
                <a:cs typeface="Times New Roman" panose="02020603050405020304" pitchFamily="18" charset="0"/>
              </a:rPr>
              <a:t>, Arsenault &amp; </a:t>
            </a:r>
            <a:r>
              <a:rPr lang="en-US" sz="2600" dirty="0" err="1">
                <a:latin typeface="Times New Roman" panose="02020603050405020304" pitchFamily="18" charset="0"/>
                <a:cs typeface="Times New Roman" panose="02020603050405020304" pitchFamily="18" charset="0"/>
              </a:rPr>
              <a:t>Marchand</a:t>
            </a:r>
            <a:r>
              <a:rPr lang="en-US" sz="2600" dirty="0">
                <a:latin typeface="Times New Roman" panose="02020603050405020304" pitchFamily="18" charset="0"/>
                <a:cs typeface="Times New Roman" panose="02020603050405020304" pitchFamily="18" charset="0"/>
              </a:rPr>
              <a:t> (2005).</a:t>
            </a:r>
            <a:endParaRPr lang="pl-PL" sz="2600" dirty="0">
              <a:latin typeface="Times New Roman" panose="02020603050405020304" pitchFamily="18" charset="0"/>
              <a:cs typeface="Times New Roman" panose="02020603050405020304" pitchFamily="18" charset="0"/>
            </a:endParaRPr>
          </a:p>
          <a:p>
            <a:pPr indent="180340" algn="just">
              <a:lnSpc>
                <a:spcPct val="115000"/>
              </a:lnSpc>
              <a:spcAft>
                <a:spcPts val="0"/>
              </a:spcAft>
            </a:pP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400" b="1" dirty="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400" dirty="0">
              <a:effectLst/>
              <a:latin typeface="Times New Roman" panose="02020603050405020304" pitchFamily="18" charset="0"/>
              <a:ea typeface="Times New Roman" panose="02020603050405020304" pitchFamily="18" charset="0"/>
              <a:cs typeface="Calibri" panose="020F0502020204030204" pitchFamily="34" charset="0"/>
            </a:endParaRPr>
          </a:p>
          <a:p>
            <a:pPr lvl="0" algn="just" defTabSz="914400">
              <a:lnSpc>
                <a:spcPct val="90000"/>
              </a:lnSpc>
              <a:spcBef>
                <a:spcPts val="1000"/>
              </a:spcBef>
            </a:pPr>
            <a:r>
              <a:rPr lang="pl-PL" sz="2600" dirty="0" smtClean="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Preliminary </a:t>
            </a:r>
            <a:r>
              <a:rPr lang="en-US" sz="2600" dirty="0">
                <a:latin typeface="Times New Roman" panose="02020603050405020304" pitchFamily="18" charset="0"/>
                <a:cs typeface="Times New Roman" panose="02020603050405020304" pitchFamily="18" charset="0"/>
              </a:rPr>
              <a:t>results from the General Linear Model analysis (n=</a:t>
            </a:r>
            <a:r>
              <a:rPr lang="pl-PL" sz="2600" dirty="0">
                <a:latin typeface="Times New Roman" panose="02020603050405020304" pitchFamily="18" charset="0"/>
                <a:cs typeface="Times New Roman" panose="02020603050405020304" pitchFamily="18" charset="0"/>
              </a:rPr>
              <a:t>12</a:t>
            </a:r>
            <a:r>
              <a:rPr lang="en-US" sz="2600" dirty="0">
                <a:latin typeface="Times New Roman" panose="02020603050405020304" pitchFamily="18" charset="0"/>
                <a:cs typeface="Times New Roman" panose="02020603050405020304" pitchFamily="18" charset="0"/>
              </a:rPr>
              <a:t>) showed significant effect of "time" (F</a:t>
            </a:r>
            <a:r>
              <a:rPr lang="en-US" sz="2600" baseline="-25000" dirty="0">
                <a:latin typeface="Times New Roman" panose="02020603050405020304" pitchFamily="18" charset="0"/>
                <a:cs typeface="Times New Roman" panose="02020603050405020304" pitchFamily="18" charset="0"/>
              </a:rPr>
              <a:t>(2,</a:t>
            </a:r>
            <a:r>
              <a:rPr lang="pl-PL" sz="2600" baseline="-25000" dirty="0">
                <a:latin typeface="Times New Roman" panose="02020603050405020304" pitchFamily="18" charset="0"/>
                <a:cs typeface="Times New Roman" panose="02020603050405020304" pitchFamily="18" charset="0"/>
              </a:rPr>
              <a:t>22</a:t>
            </a:r>
            <a:r>
              <a:rPr lang="en-US" sz="2600" baseline="-25000"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 </a:t>
            </a:r>
            <a:r>
              <a:rPr lang="pl-PL" sz="2600" dirty="0">
                <a:latin typeface="Times New Roman" panose="02020603050405020304" pitchFamily="18" charset="0"/>
                <a:cs typeface="Times New Roman" panose="02020603050405020304" pitchFamily="18" charset="0"/>
              </a:rPr>
              <a:t>12</a:t>
            </a:r>
            <a:r>
              <a:rPr lang="en-US" sz="2600" dirty="0">
                <a:latin typeface="Times New Roman" panose="02020603050405020304" pitchFamily="18" charset="0"/>
                <a:cs typeface="Times New Roman" panose="02020603050405020304" pitchFamily="18" charset="0"/>
              </a:rPr>
              <a:t>.</a:t>
            </a:r>
            <a:r>
              <a:rPr lang="pl-PL" sz="2600" dirty="0">
                <a:latin typeface="Times New Roman" panose="02020603050405020304" pitchFamily="18" charset="0"/>
                <a:cs typeface="Times New Roman" panose="02020603050405020304" pitchFamily="18" charset="0"/>
              </a:rPr>
              <a:t>26</a:t>
            </a:r>
            <a:r>
              <a:rPr lang="en-US" sz="2600" dirty="0">
                <a:latin typeface="Times New Roman" panose="02020603050405020304" pitchFamily="18" charset="0"/>
                <a:cs typeface="Times New Roman" panose="02020603050405020304" pitchFamily="18" charset="0"/>
              </a:rPr>
              <a:t>, p &lt; 0.01), and "area" (F</a:t>
            </a:r>
            <a:r>
              <a:rPr lang="en-US" sz="2600" baseline="-25000" dirty="0">
                <a:latin typeface="Times New Roman" panose="02020603050405020304" pitchFamily="18" charset="0"/>
                <a:cs typeface="Times New Roman" panose="02020603050405020304" pitchFamily="18" charset="0"/>
              </a:rPr>
              <a:t>(4,</a:t>
            </a:r>
            <a:r>
              <a:rPr lang="pl-PL" sz="2600" baseline="-25000" dirty="0">
                <a:latin typeface="Times New Roman" panose="02020603050405020304" pitchFamily="18" charset="0"/>
                <a:cs typeface="Times New Roman" panose="02020603050405020304" pitchFamily="18" charset="0"/>
              </a:rPr>
              <a:t>44</a:t>
            </a:r>
            <a:r>
              <a:rPr lang="en-US" sz="2600" baseline="-25000"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 </a:t>
            </a:r>
            <a:r>
              <a:rPr lang="pl-PL" sz="2600" dirty="0">
                <a:latin typeface="Times New Roman" panose="02020603050405020304" pitchFamily="18" charset="0"/>
                <a:cs typeface="Times New Roman" panose="02020603050405020304" pitchFamily="18" charset="0"/>
              </a:rPr>
              <a:t>8</a:t>
            </a:r>
            <a:r>
              <a:rPr lang="en-US" sz="2600" dirty="0">
                <a:latin typeface="Times New Roman" panose="02020603050405020304" pitchFamily="18" charset="0"/>
                <a:cs typeface="Times New Roman" panose="02020603050405020304" pitchFamily="18" charset="0"/>
              </a:rPr>
              <a:t>.1</a:t>
            </a:r>
            <a:r>
              <a:rPr lang="pl-PL" sz="2600" dirty="0">
                <a:latin typeface="Times New Roman" panose="02020603050405020304" pitchFamily="18" charset="0"/>
                <a:cs typeface="Times New Roman" panose="02020603050405020304" pitchFamily="18" charset="0"/>
              </a:rPr>
              <a:t>8</a:t>
            </a:r>
            <a:r>
              <a:rPr lang="en-US" sz="2600" dirty="0">
                <a:latin typeface="Times New Roman" panose="02020603050405020304" pitchFamily="18" charset="0"/>
                <a:cs typeface="Times New Roman" panose="02020603050405020304" pitchFamily="18" charset="0"/>
              </a:rPr>
              <a:t>, p &lt; 0.001), indicated that </a:t>
            </a:r>
            <a:r>
              <a:rPr lang="en-US" sz="2600" dirty="0" err="1">
                <a:latin typeface="Times New Roman" panose="02020603050405020304" pitchFamily="18" charset="0"/>
                <a:cs typeface="Times New Roman" panose="02020603050405020304" pitchFamily="18" charset="0"/>
              </a:rPr>
              <a:t>SSp</a:t>
            </a:r>
            <a:r>
              <a:rPr lang="en-US" sz="2600" dirty="0">
                <a:latin typeface="Times New Roman" panose="02020603050405020304" pitchFamily="18" charset="0"/>
                <a:cs typeface="Times New Roman" panose="02020603050405020304" pitchFamily="18" charset="0"/>
              </a:rPr>
              <a:t> effect was successfully found. Results also revealed significant interaction between "time" and "area" (F</a:t>
            </a:r>
            <a:r>
              <a:rPr lang="en-US" sz="2600" baseline="-25000" dirty="0">
                <a:latin typeface="Times New Roman" panose="02020603050405020304" pitchFamily="18" charset="0"/>
                <a:cs typeface="Times New Roman" panose="02020603050405020304" pitchFamily="18" charset="0"/>
              </a:rPr>
              <a:t>(8,</a:t>
            </a:r>
            <a:r>
              <a:rPr lang="pl-PL" sz="2600" baseline="-25000" dirty="0">
                <a:latin typeface="Times New Roman" panose="02020603050405020304" pitchFamily="18" charset="0"/>
                <a:cs typeface="Times New Roman" panose="02020603050405020304" pitchFamily="18" charset="0"/>
              </a:rPr>
              <a:t>88</a:t>
            </a:r>
            <a:r>
              <a:rPr lang="en-US" sz="2600" baseline="-25000"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 </a:t>
            </a:r>
            <a:r>
              <a:rPr lang="pl-PL" sz="2600" dirty="0">
                <a:latin typeface="Times New Roman" panose="02020603050405020304" pitchFamily="18" charset="0"/>
                <a:cs typeface="Times New Roman" panose="02020603050405020304" pitchFamily="18" charset="0"/>
              </a:rPr>
              <a:t>28</a:t>
            </a:r>
            <a:r>
              <a:rPr lang="en-US" sz="2600" dirty="0">
                <a:latin typeface="Times New Roman" panose="02020603050405020304" pitchFamily="18" charset="0"/>
                <a:cs typeface="Times New Roman" panose="02020603050405020304" pitchFamily="18" charset="0"/>
              </a:rPr>
              <a:t>.</a:t>
            </a:r>
            <a:r>
              <a:rPr lang="pl-PL" sz="2600" dirty="0">
                <a:latin typeface="Times New Roman" panose="02020603050405020304" pitchFamily="18" charset="0"/>
                <a:cs typeface="Times New Roman" panose="02020603050405020304" pitchFamily="18" charset="0"/>
              </a:rPr>
              <a:t>1</a:t>
            </a:r>
            <a:r>
              <a:rPr lang="en-US" sz="2600" dirty="0">
                <a:latin typeface="Times New Roman" panose="02020603050405020304" pitchFamily="18" charset="0"/>
                <a:cs typeface="Times New Roman" panose="02020603050405020304" pitchFamily="18" charset="0"/>
              </a:rPr>
              <a:t>7, </a:t>
            </a:r>
            <a:r>
              <a:rPr lang="en-US" sz="2600" i="1" dirty="0">
                <a:latin typeface="Times New Roman" panose="02020603050405020304" pitchFamily="18" charset="0"/>
                <a:cs typeface="Times New Roman" panose="02020603050405020304" pitchFamily="18" charset="0"/>
              </a:rPr>
              <a:t>p</a:t>
            </a:r>
            <a:r>
              <a:rPr lang="en-US" sz="2600" dirty="0">
                <a:latin typeface="Times New Roman" panose="02020603050405020304" pitchFamily="18" charset="0"/>
                <a:cs typeface="Times New Roman" panose="02020603050405020304" pitchFamily="18" charset="0"/>
              </a:rPr>
              <a:t> &lt; 0.001)</a:t>
            </a:r>
            <a:r>
              <a:rPr lang="pl-PL" sz="2600" dirty="0">
                <a:latin typeface="Times New Roman" panose="02020603050405020304" pitchFamily="18" charset="0"/>
                <a:cs typeface="Times New Roman" panose="02020603050405020304" pitchFamily="18" charset="0"/>
              </a:rPr>
              <a:t> and </a:t>
            </a:r>
            <a:r>
              <a:rPr lang="pl-PL" sz="2600" dirty="0" err="1">
                <a:latin typeface="Times New Roman" panose="02020603050405020304" pitchFamily="18" charset="0"/>
                <a:cs typeface="Times New Roman" panose="02020603050405020304" pitchFamily="18" charset="0"/>
              </a:rPr>
              <a:t>between</a:t>
            </a:r>
            <a:r>
              <a:rPr lang="pl-PL" sz="2600" dirty="0">
                <a:latin typeface="Times New Roman" panose="02020603050405020304" pitchFamily="18" charset="0"/>
                <a:cs typeface="Times New Roman" panose="02020603050405020304" pitchFamily="18" charset="0"/>
              </a:rPr>
              <a:t> „</a:t>
            </a:r>
            <a:r>
              <a:rPr lang="pl-PL" sz="2600" dirty="0" err="1">
                <a:latin typeface="Times New Roman" panose="02020603050405020304" pitchFamily="18" charset="0"/>
                <a:cs typeface="Times New Roman" panose="02020603050405020304" pitchFamily="18" charset="0"/>
              </a:rPr>
              <a:t>time</a:t>
            </a:r>
            <a:r>
              <a:rPr lang="pl-PL" sz="2600" dirty="0">
                <a:latin typeface="Times New Roman" panose="02020603050405020304" pitchFamily="18" charset="0"/>
                <a:cs typeface="Times New Roman" panose="02020603050405020304" pitchFamily="18" charset="0"/>
              </a:rPr>
              <a:t>” and „</a:t>
            </a:r>
            <a:r>
              <a:rPr lang="pl-PL" sz="2600" dirty="0" err="1">
                <a:latin typeface="Times New Roman" panose="02020603050405020304" pitchFamily="18" charset="0"/>
                <a:cs typeface="Times New Roman" panose="02020603050405020304" pitchFamily="18" charset="0"/>
              </a:rPr>
              <a:t>condition</a:t>
            </a:r>
            <a:r>
              <a:rPr lang="pl-PL"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(F</a:t>
            </a:r>
            <a:r>
              <a:rPr lang="en-US" sz="2600" baseline="-25000" dirty="0">
                <a:latin typeface="Times New Roman" panose="02020603050405020304" pitchFamily="18" charset="0"/>
                <a:cs typeface="Times New Roman" panose="02020603050405020304" pitchFamily="18" charset="0"/>
              </a:rPr>
              <a:t>(</a:t>
            </a:r>
            <a:r>
              <a:rPr lang="pl-PL" sz="2600" baseline="-25000" dirty="0">
                <a:latin typeface="Times New Roman" panose="02020603050405020304" pitchFamily="18" charset="0"/>
                <a:cs typeface="Times New Roman" panose="02020603050405020304" pitchFamily="18" charset="0"/>
              </a:rPr>
              <a:t>2</a:t>
            </a:r>
            <a:r>
              <a:rPr lang="en-US" sz="2600" baseline="-25000" dirty="0">
                <a:latin typeface="Times New Roman" panose="02020603050405020304" pitchFamily="18" charset="0"/>
                <a:cs typeface="Times New Roman" panose="02020603050405020304" pitchFamily="18" charset="0"/>
              </a:rPr>
              <a:t>,</a:t>
            </a:r>
            <a:r>
              <a:rPr lang="pl-PL" sz="2600" baseline="-25000" dirty="0">
                <a:latin typeface="Times New Roman" panose="02020603050405020304" pitchFamily="18" charset="0"/>
                <a:cs typeface="Times New Roman" panose="02020603050405020304" pitchFamily="18" charset="0"/>
              </a:rPr>
              <a:t>22</a:t>
            </a:r>
            <a:r>
              <a:rPr lang="en-US" sz="2600" baseline="-25000"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 </a:t>
            </a:r>
            <a:r>
              <a:rPr lang="pl-PL" sz="2600" dirty="0">
                <a:latin typeface="Times New Roman" panose="02020603050405020304" pitchFamily="18" charset="0"/>
                <a:cs typeface="Times New Roman" panose="02020603050405020304" pitchFamily="18" charset="0"/>
              </a:rPr>
              <a:t>9</a:t>
            </a:r>
            <a:r>
              <a:rPr lang="en-US" sz="2600" dirty="0">
                <a:latin typeface="Times New Roman" panose="02020603050405020304" pitchFamily="18" charset="0"/>
                <a:cs typeface="Times New Roman" panose="02020603050405020304" pitchFamily="18" charset="0"/>
              </a:rPr>
              <a:t>.</a:t>
            </a:r>
            <a:r>
              <a:rPr lang="pl-PL" sz="2600" dirty="0">
                <a:latin typeface="Times New Roman" panose="02020603050405020304" pitchFamily="18" charset="0"/>
                <a:cs typeface="Times New Roman" panose="02020603050405020304" pitchFamily="18" charset="0"/>
              </a:rPr>
              <a:t>74</a:t>
            </a:r>
            <a:r>
              <a:rPr lang="en-US" sz="2600" dirty="0">
                <a:latin typeface="Times New Roman" panose="02020603050405020304" pitchFamily="18" charset="0"/>
                <a:cs typeface="Times New Roman" panose="02020603050405020304" pitchFamily="18" charset="0"/>
              </a:rPr>
              <a:t>, </a:t>
            </a:r>
            <a:r>
              <a:rPr lang="en-US" sz="2600" i="1" dirty="0">
                <a:latin typeface="Times New Roman" panose="02020603050405020304" pitchFamily="18" charset="0"/>
                <a:cs typeface="Times New Roman" panose="02020603050405020304" pitchFamily="18" charset="0"/>
              </a:rPr>
              <a:t>p</a:t>
            </a:r>
            <a:r>
              <a:rPr lang="en-US" sz="2600" dirty="0">
                <a:latin typeface="Times New Roman" panose="02020603050405020304" pitchFamily="18" charset="0"/>
                <a:cs typeface="Times New Roman" panose="02020603050405020304" pitchFamily="18" charset="0"/>
              </a:rPr>
              <a:t> &lt; 0.001)</a:t>
            </a:r>
            <a:r>
              <a:rPr lang="pl-PL" sz="2600" dirty="0">
                <a:latin typeface="Times New Roman" panose="02020603050405020304" pitchFamily="18" charset="0"/>
                <a:cs typeface="Times New Roman" panose="02020603050405020304" pitchFamily="18" charset="0"/>
              </a:rPr>
              <a:t>.</a:t>
            </a:r>
          </a:p>
          <a:p>
            <a:pPr indent="180340" algn="just">
              <a:lnSpc>
                <a:spcPct val="115000"/>
              </a:lnSpc>
              <a:spcAft>
                <a:spcPts val="0"/>
              </a:spcAft>
            </a:pPr>
            <a:endParaRPr lang="pl-PL" sz="2600" dirty="0">
              <a:latin typeface="Times New Roman" panose="02020603050405020304" pitchFamily="18" charset="0"/>
              <a:cs typeface="Times New Roman" panose="02020603050405020304" pitchFamily="18" charset="0"/>
            </a:endParaRPr>
          </a:p>
          <a:p>
            <a:pPr indent="180340" algn="just">
              <a:lnSpc>
                <a:spcPct val="115000"/>
              </a:lnSpc>
              <a:spcAft>
                <a:spcPts val="0"/>
              </a:spcAft>
            </a:pPr>
            <a:r>
              <a:rPr lang="en-US" sz="2600" dirty="0" smtClean="0">
                <a:latin typeface="Times New Roman" panose="02020603050405020304" pitchFamily="18" charset="0"/>
                <a:cs typeface="Times New Roman" panose="02020603050405020304" pitchFamily="18" charset="0"/>
              </a:rPr>
              <a:t>A </a:t>
            </a:r>
            <a:r>
              <a:rPr lang="en-US" sz="2600" dirty="0">
                <a:latin typeface="Times New Roman" panose="02020603050405020304" pitchFamily="18" charset="0"/>
                <a:cs typeface="Times New Roman" panose="02020603050405020304" pitchFamily="18" charset="0"/>
              </a:rPr>
              <a:t>Pearson product-moment correlation coefficient was computed to assess the relationship between the expectations of pain and intensity of pain. The </a:t>
            </a:r>
            <a:r>
              <a:rPr lang="en-US" sz="2600" dirty="0" err="1">
                <a:latin typeface="Times New Roman" panose="02020603050405020304" pitchFamily="18" charset="0"/>
                <a:cs typeface="Times New Roman" panose="02020603050405020304" pitchFamily="18" charset="0"/>
              </a:rPr>
              <a:t>siginificant</a:t>
            </a:r>
            <a:r>
              <a:rPr lang="en-US" sz="2600" dirty="0">
                <a:latin typeface="Times New Roman" panose="02020603050405020304" pitchFamily="18" charset="0"/>
                <a:cs typeface="Times New Roman" panose="02020603050405020304" pitchFamily="18" charset="0"/>
              </a:rPr>
              <a:t> positive correlation between pain and expectations was found for both Ascending (r(10) = .96, p &lt; 0.001) and Descending (r(10) = .88, p &lt; 0.001) condition</a:t>
            </a:r>
            <a:r>
              <a:rPr lang="en-US" sz="2600" dirty="0" smtClean="0">
                <a:latin typeface="Times New Roman" panose="02020603050405020304" pitchFamily="18" charset="0"/>
                <a:cs typeface="Times New Roman" panose="02020603050405020304" pitchFamily="18" charset="0"/>
              </a:rPr>
              <a:t>.</a:t>
            </a:r>
            <a:endParaRPr lang="pl-PL" sz="2600" dirty="0">
              <a:latin typeface="Times New Roman" panose="02020603050405020304" pitchFamily="18" charset="0"/>
              <a:cs typeface="Times New Roman" panose="02020603050405020304" pitchFamily="18" charset="0"/>
            </a:endParaRPr>
          </a:p>
          <a:p>
            <a:pPr indent="180340" algn="just">
              <a:lnSpc>
                <a:spcPct val="115000"/>
              </a:lnSpc>
              <a:spcAft>
                <a:spcPts val="0"/>
              </a:spcAft>
            </a:pPr>
            <a:endParaRPr lang="pl-PL" sz="26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80340" algn="just">
              <a:lnSpc>
                <a:spcPct val="115000"/>
              </a:lnSpc>
              <a:spcAft>
                <a:spcPts val="0"/>
              </a:spcAft>
            </a:pPr>
            <a:endParaRPr lang="pl-PL" sz="26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180340" algn="just">
              <a:lnSpc>
                <a:spcPct val="115000"/>
              </a:lnSpc>
              <a:spcAft>
                <a:spcPts val="0"/>
              </a:spcAft>
            </a:pPr>
            <a:r>
              <a:rPr lang="en-US" sz="2600" b="1" dirty="0" smtClean="0">
                <a:latin typeface="Times New Roman" panose="02020603050405020304" pitchFamily="18" charset="0"/>
                <a:ea typeface="Times New Roman" panose="02020603050405020304" pitchFamily="18" charset="0"/>
                <a:cs typeface="Times New Roman" panose="02020603050405020304" pitchFamily="18" charset="0"/>
              </a:rPr>
              <a:t>Figure </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1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Graphical presentation of the Intensity of pain by time of pain measurement</a:t>
            </a:r>
            <a:endParaRPr lang="pl-PL" sz="2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Prostokąt 7">
            <a:extLst>
              <a:ext uri="{FF2B5EF4-FFF2-40B4-BE49-F238E27FC236}">
                <a16:creationId xmlns:a16="http://schemas.microsoft.com/office/drawing/2014/main" id="{7FEB9350-FF18-4118-B825-3D6713A16F19}"/>
              </a:ext>
            </a:extLst>
          </p:cNvPr>
          <p:cNvSpPr/>
          <p:nvPr/>
        </p:nvSpPr>
        <p:spPr>
          <a:xfrm>
            <a:off x="16032106" y="9820130"/>
            <a:ext cx="10914408" cy="6093976"/>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Material and Methods</a:t>
            </a:r>
          </a:p>
          <a:p>
            <a:pPr algn="just"/>
            <a:r>
              <a:rPr lang="en-US" sz="2600" i="1" dirty="0">
                <a:latin typeface="Times New Roman" panose="02020603050405020304" pitchFamily="18" charset="0"/>
                <a:cs typeface="Times New Roman" panose="02020603050405020304" pitchFamily="18" charset="0"/>
              </a:rPr>
              <a:t>Participants</a:t>
            </a:r>
            <a:endParaRPr lang="pl-PL" sz="2600" i="1" dirty="0">
              <a:latin typeface="Times New Roman" panose="02020603050405020304" pitchFamily="18" charset="0"/>
              <a:cs typeface="Times New Roman" panose="02020603050405020304" pitchFamily="18" charset="0"/>
            </a:endParaRPr>
          </a:p>
          <a:p>
            <a:pPr algn="just"/>
            <a:endParaRPr lang="en-US" sz="2600" i="1"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A group of healthy participants (n=8) were assessed in two experimental conditions, both at the same day (interval of 1h): </a:t>
            </a:r>
            <a:r>
              <a:rPr lang="en-US" sz="2600" dirty="0" err="1">
                <a:latin typeface="Times New Roman" panose="02020603050405020304" pitchFamily="18" charset="0"/>
                <a:cs typeface="Times New Roman" panose="02020603050405020304" pitchFamily="18" charset="0"/>
              </a:rPr>
              <a:t>i</a:t>
            </a:r>
            <a:r>
              <a:rPr lang="en-US" sz="2600" dirty="0">
                <a:latin typeface="Times New Roman" panose="02020603050405020304" pitchFamily="18" charset="0"/>
                <a:cs typeface="Times New Roman" panose="02020603050405020304" pitchFamily="18" charset="0"/>
              </a:rPr>
              <a:t>) ascending condition - SSP induced by increasing the area of noxious stimulation, ii) descending condition - SSP induced by decreasing the area of noxious stimulation. During each condition, participants immersed 5 different segments of the hand in the cold water (5°C) for 1 minute. Segments differed in magnitude (size). Pain intensity and expected pain levels were measured using the Visual Analogue Scale (VAS) ranging from 0 (no pain) to 100 (worst pain imaginable). Pain intensity was measured three times per immersion (10s after immersion, 30s after immersion and right before withdrawal, 50s after immersion)</a:t>
            </a:r>
            <a:endParaRPr lang="pl-PL" sz="2600" dirty="0">
              <a:latin typeface="Times New Roman" panose="02020603050405020304" pitchFamily="18" charset="0"/>
              <a:cs typeface="Times New Roman" panose="02020603050405020304" pitchFamily="18" charset="0"/>
            </a:endParaRPr>
          </a:p>
          <a:p>
            <a:pPr algn="just"/>
            <a:endParaRPr lang="pl-PL" sz="2600" dirty="0">
              <a:latin typeface="Times New Roman" panose="02020603050405020304" pitchFamily="18" charset="0"/>
              <a:cs typeface="Calibri" panose="020F0502020204030204" pitchFamily="34" charset="0"/>
            </a:endParaRPr>
          </a:p>
          <a:p>
            <a:pPr algn="just"/>
            <a:endParaRPr lang="pl-PL" sz="2600" dirty="0">
              <a:latin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a16="http://schemas.microsoft.com/office/drawing/2014/main" id="{C114B52E-4998-4BA8-A810-3C68622A7579}"/>
              </a:ext>
            </a:extLst>
          </p:cNvPr>
          <p:cNvSpPr/>
          <p:nvPr/>
        </p:nvSpPr>
        <p:spPr>
          <a:xfrm>
            <a:off x="16032106" y="15437173"/>
            <a:ext cx="12581616" cy="4189352"/>
          </a:xfrm>
          <a:prstGeom prst="rect">
            <a:avLst/>
          </a:prstGeom>
        </p:spPr>
        <p:txBody>
          <a:bodyPr wrap="square">
            <a:spAutoFit/>
          </a:bodyPr>
          <a:lstStyle/>
          <a:p>
            <a:pPr algn="just">
              <a:lnSpc>
                <a:spcPct val="115000"/>
              </a:lnSpc>
              <a:spcBef>
                <a:spcPts val="600"/>
              </a:spcBef>
              <a:spcAft>
                <a:spcPts val="60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Discussion and Conclusions</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Inspection of the preliminary data suggests that the current paradigm is feasible at SSP induction in healthy volunteers. Obtained preliminary data demonstrate that pain increases differently depending on the area stimulated. Moreover, results indicates that also temporal summation of pain effect was also found and there was a strong positive relation between expectations and pain intensity. .</a:t>
            </a:r>
          </a:p>
          <a:p>
            <a:r>
              <a:rPr lang="pl-PL" sz="2600" dirty="0">
                <a:latin typeface="Times New Roman" panose="02020603050405020304" pitchFamily="18" charset="0"/>
                <a:ea typeface="Times New Roman" panose="02020603050405020304" pitchFamily="18" charset="0"/>
                <a:cs typeface="Calibri" panose="020F0502020204030204" pitchFamily="34" charset="0"/>
              </a:rPr>
              <a:t/>
            </a:r>
            <a:br>
              <a:rPr lang="pl-PL" sz="2600" dirty="0">
                <a:latin typeface="Times New Roman" panose="02020603050405020304" pitchFamily="18" charset="0"/>
                <a:ea typeface="Times New Roman" panose="02020603050405020304" pitchFamily="18" charset="0"/>
                <a:cs typeface="Calibri" panose="020F0502020204030204" pitchFamily="34" charset="0"/>
              </a:rPr>
            </a:br>
            <a:endParaRPr lang="pl-PL" sz="2600" dirty="0"/>
          </a:p>
        </p:txBody>
      </p:sp>
      <p:sp>
        <p:nvSpPr>
          <p:cNvPr id="35" name="Prostokąt 34">
            <a:extLst>
              <a:ext uri="{FF2B5EF4-FFF2-40B4-BE49-F238E27FC236}">
                <a16:creationId xmlns:a16="http://schemas.microsoft.com/office/drawing/2014/main" id="{1DAE0964-58C3-4B82-AD07-30351BA793F5}"/>
              </a:ext>
            </a:extLst>
          </p:cNvPr>
          <p:cNvSpPr/>
          <p:nvPr/>
        </p:nvSpPr>
        <p:spPr>
          <a:xfrm>
            <a:off x="810395" y="32061446"/>
            <a:ext cx="28778615" cy="1964640"/>
          </a:xfrm>
          <a:prstGeom prst="rect">
            <a:avLst/>
          </a:prstGeom>
        </p:spPr>
        <p:txBody>
          <a:bodyPr wrap="square">
            <a:spAutoFit/>
          </a:bodyPr>
          <a:lstStyle/>
          <a:p>
            <a:pPr>
              <a:lnSpc>
                <a:spcPts val="1100"/>
              </a:lnSpc>
              <a:spcBef>
                <a:spcPts val="2400"/>
              </a:spcBef>
              <a:spcAft>
                <a:spcPts val="1000"/>
              </a:spcAft>
            </a:pPr>
            <a:r>
              <a:rPr lang="en-US" sz="2600" b="1" dirty="0">
                <a:latin typeface="Times New Roman" panose="02020603050405020304" pitchFamily="18" charset="0"/>
                <a:ea typeface="SimSun" panose="02010600030101010101" pitchFamily="2" charset="-122"/>
              </a:rPr>
              <a:t>References</a:t>
            </a:r>
            <a:r>
              <a:rPr lang="en-US" sz="2600" dirty="0">
                <a:latin typeface="Times New Roman" panose="02020603050405020304" pitchFamily="18" charset="0"/>
                <a:ea typeface="SimSun" panose="02010600030101010101" pitchFamily="2" charset="-122"/>
              </a:rPr>
              <a:t> </a:t>
            </a:r>
            <a:endParaRPr lang="pl-PL" sz="2600" dirty="0">
              <a:latin typeface="Times New Roman" panose="02020603050405020304" pitchFamily="18" charset="0"/>
              <a:ea typeface="SimSun" panose="02010600030101010101" pitchFamily="2" charset="-122"/>
            </a:endParaRPr>
          </a:p>
          <a:p>
            <a:pPr>
              <a:lnSpc>
                <a:spcPts val="1100"/>
              </a:lnSpc>
              <a:spcBef>
                <a:spcPts val="2400"/>
              </a:spcBef>
              <a:spcAft>
                <a:spcPts val="1000"/>
              </a:spcAft>
            </a:pPr>
            <a:r>
              <a:rPr lang="pl-PL" sz="2600" dirty="0" smtClean="0">
                <a:latin typeface="Times New Roman" panose="02020603050405020304" pitchFamily="18" charset="0"/>
                <a:ea typeface="SimSun" panose="02010600030101010101" pitchFamily="2" charset="-122"/>
              </a:rPr>
              <a:t>1.Julien</a:t>
            </a:r>
            <a:r>
              <a:rPr lang="pl-PL" sz="2600" dirty="0">
                <a:latin typeface="Times New Roman" panose="02020603050405020304" pitchFamily="18" charset="0"/>
                <a:ea typeface="SimSun" panose="02010600030101010101" pitchFamily="2" charset="-122"/>
              </a:rPr>
              <a:t>, N., </a:t>
            </a:r>
            <a:r>
              <a:rPr lang="pl-PL" sz="2600" dirty="0" err="1">
                <a:latin typeface="Times New Roman" panose="02020603050405020304" pitchFamily="18" charset="0"/>
                <a:ea typeface="SimSun" panose="02010600030101010101" pitchFamily="2" charset="-122"/>
              </a:rPr>
              <a:t>Goffaux</a:t>
            </a:r>
            <a:r>
              <a:rPr lang="pl-PL" sz="2600" dirty="0">
                <a:latin typeface="Times New Roman" panose="02020603050405020304" pitchFamily="18" charset="0"/>
                <a:ea typeface="SimSun" panose="02010600030101010101" pitchFamily="2" charset="-122"/>
              </a:rPr>
              <a:t>, P., </a:t>
            </a:r>
            <a:r>
              <a:rPr lang="pl-PL" sz="2600" dirty="0" err="1">
                <a:latin typeface="Times New Roman" panose="02020603050405020304" pitchFamily="18" charset="0"/>
                <a:ea typeface="SimSun" panose="02010600030101010101" pitchFamily="2" charset="-122"/>
              </a:rPr>
              <a:t>Arsenault</a:t>
            </a:r>
            <a:r>
              <a:rPr lang="pl-PL" sz="2600" dirty="0">
                <a:latin typeface="Times New Roman" panose="02020603050405020304" pitchFamily="18" charset="0"/>
                <a:ea typeface="SimSun" panose="02010600030101010101" pitchFamily="2" charset="-122"/>
              </a:rPr>
              <a:t>, P., &amp; Marchand, S. (2005). </a:t>
            </a:r>
            <a:r>
              <a:rPr lang="pl-PL" sz="2600" dirty="0" err="1">
                <a:latin typeface="Times New Roman" panose="02020603050405020304" pitchFamily="18" charset="0"/>
                <a:ea typeface="SimSun" panose="02010600030101010101" pitchFamily="2" charset="-122"/>
              </a:rPr>
              <a:t>Widespread</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pain</a:t>
            </a:r>
            <a:r>
              <a:rPr lang="pl-PL" sz="2600" dirty="0">
                <a:latin typeface="Times New Roman" panose="02020603050405020304" pitchFamily="18" charset="0"/>
                <a:ea typeface="SimSun" panose="02010600030101010101" pitchFamily="2" charset="-122"/>
              </a:rPr>
              <a:t> in </a:t>
            </a:r>
            <a:r>
              <a:rPr lang="pl-PL" sz="2600" dirty="0" err="1">
                <a:latin typeface="Times New Roman" panose="02020603050405020304" pitchFamily="18" charset="0"/>
                <a:ea typeface="SimSun" panose="02010600030101010101" pitchFamily="2" charset="-122"/>
              </a:rPr>
              <a:t>fibromyalgia</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is</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related</a:t>
            </a:r>
            <a:r>
              <a:rPr lang="pl-PL" sz="2600" dirty="0">
                <a:latin typeface="Times New Roman" panose="02020603050405020304" pitchFamily="18" charset="0"/>
                <a:ea typeface="SimSun" panose="02010600030101010101" pitchFamily="2" charset="-122"/>
              </a:rPr>
              <a:t> to a </a:t>
            </a:r>
            <a:r>
              <a:rPr lang="pl-PL" sz="2600" dirty="0" err="1">
                <a:latin typeface="Times New Roman" panose="02020603050405020304" pitchFamily="18" charset="0"/>
                <a:ea typeface="SimSun" panose="02010600030101010101" pitchFamily="2" charset="-122"/>
              </a:rPr>
              <a:t>deficit</a:t>
            </a:r>
            <a:r>
              <a:rPr lang="pl-PL" sz="2600" dirty="0">
                <a:latin typeface="Times New Roman" panose="02020603050405020304" pitchFamily="18" charset="0"/>
                <a:ea typeface="SimSun" panose="02010600030101010101" pitchFamily="2" charset="-122"/>
              </a:rPr>
              <a:t> of </a:t>
            </a:r>
            <a:r>
              <a:rPr lang="pl-PL" sz="2600" dirty="0" err="1">
                <a:latin typeface="Times New Roman" panose="02020603050405020304" pitchFamily="18" charset="0"/>
                <a:ea typeface="SimSun" panose="02010600030101010101" pitchFamily="2" charset="-122"/>
              </a:rPr>
              <a:t>endogenous</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pain</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inhibition</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Pain</a:t>
            </a:r>
            <a:r>
              <a:rPr lang="pl-PL" sz="2600" dirty="0">
                <a:latin typeface="Times New Roman" panose="02020603050405020304" pitchFamily="18" charset="0"/>
                <a:ea typeface="SimSun" panose="02010600030101010101" pitchFamily="2" charset="-122"/>
              </a:rPr>
              <a:t>, 114(1-2), 295-302.</a:t>
            </a:r>
          </a:p>
          <a:p>
            <a:pPr>
              <a:lnSpc>
                <a:spcPts val="1100"/>
              </a:lnSpc>
              <a:spcBef>
                <a:spcPts val="2400"/>
              </a:spcBef>
              <a:spcAft>
                <a:spcPts val="1000"/>
              </a:spcAft>
            </a:pPr>
            <a:r>
              <a:rPr lang="pl-PL" sz="2600" dirty="0" smtClean="0">
                <a:latin typeface="Times New Roman" panose="02020603050405020304" pitchFamily="18" charset="0"/>
                <a:ea typeface="SimSun" panose="02010600030101010101" pitchFamily="2" charset="-122"/>
              </a:rPr>
              <a:t>2.Marchand</a:t>
            </a:r>
            <a:r>
              <a:rPr lang="pl-PL" sz="2600" dirty="0">
                <a:latin typeface="Times New Roman" panose="02020603050405020304" pitchFamily="18" charset="0"/>
                <a:ea typeface="SimSun" panose="02010600030101010101" pitchFamily="2" charset="-122"/>
              </a:rPr>
              <a:t>, S. &amp; </a:t>
            </a:r>
            <a:r>
              <a:rPr lang="pl-PL" sz="2600" dirty="0" err="1">
                <a:latin typeface="Times New Roman" panose="02020603050405020304" pitchFamily="18" charset="0"/>
                <a:ea typeface="SimSun" panose="02010600030101010101" pitchFamily="2" charset="-122"/>
              </a:rPr>
              <a:t>Arsenault</a:t>
            </a:r>
            <a:r>
              <a:rPr lang="pl-PL" sz="2600" dirty="0">
                <a:latin typeface="Times New Roman" panose="02020603050405020304" pitchFamily="18" charset="0"/>
                <a:ea typeface="SimSun" panose="02010600030101010101" pitchFamily="2" charset="-122"/>
              </a:rPr>
              <a:t>, P. (2002). </a:t>
            </a:r>
            <a:r>
              <a:rPr lang="pl-PL" sz="2600" dirty="0" err="1">
                <a:latin typeface="Times New Roman" panose="02020603050405020304" pitchFamily="18" charset="0"/>
                <a:ea typeface="SimSun" panose="02010600030101010101" pitchFamily="2" charset="-122"/>
              </a:rPr>
              <a:t>Spatial</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summation</a:t>
            </a:r>
            <a:r>
              <a:rPr lang="pl-PL" sz="2600" dirty="0">
                <a:latin typeface="Times New Roman" panose="02020603050405020304" pitchFamily="18" charset="0"/>
                <a:ea typeface="SimSun" panose="02010600030101010101" pitchFamily="2" charset="-122"/>
              </a:rPr>
              <a:t> for </a:t>
            </a:r>
            <a:r>
              <a:rPr lang="pl-PL" sz="2600" dirty="0" err="1">
                <a:latin typeface="Times New Roman" panose="02020603050405020304" pitchFamily="18" charset="0"/>
                <a:ea typeface="SimSun" panose="02010600030101010101" pitchFamily="2" charset="-122"/>
              </a:rPr>
              <a:t>pain</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perception</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interaction</a:t>
            </a:r>
            <a:r>
              <a:rPr lang="pl-PL" sz="2600" dirty="0">
                <a:latin typeface="Times New Roman" panose="02020603050405020304" pitchFamily="18" charset="0"/>
                <a:ea typeface="SimSun" panose="02010600030101010101" pitchFamily="2" charset="-122"/>
              </a:rPr>
              <a:t> of inhibitory and </a:t>
            </a:r>
            <a:r>
              <a:rPr lang="pl-PL" sz="2600" dirty="0" err="1">
                <a:latin typeface="Times New Roman" panose="02020603050405020304" pitchFamily="18" charset="0"/>
                <a:ea typeface="SimSun" panose="02010600030101010101" pitchFamily="2" charset="-122"/>
              </a:rPr>
              <a:t>excitatory</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mechanisms</a:t>
            </a:r>
            <a:r>
              <a:rPr lang="pl-PL" sz="2600" dirty="0">
                <a:latin typeface="Times New Roman" panose="02020603050405020304" pitchFamily="18" charset="0"/>
                <a:ea typeface="SimSun" panose="02010600030101010101" pitchFamily="2" charset="-122"/>
              </a:rPr>
              <a:t>. </a:t>
            </a:r>
            <a:r>
              <a:rPr lang="pl-PL" sz="2600" dirty="0" err="1">
                <a:latin typeface="Times New Roman" panose="02020603050405020304" pitchFamily="18" charset="0"/>
                <a:ea typeface="SimSun" panose="02010600030101010101" pitchFamily="2" charset="-122"/>
              </a:rPr>
              <a:t>Pain</a:t>
            </a:r>
            <a:r>
              <a:rPr lang="pl-PL" sz="2600" dirty="0">
                <a:latin typeface="Times New Roman" panose="02020603050405020304" pitchFamily="18" charset="0"/>
                <a:ea typeface="SimSun" panose="02010600030101010101" pitchFamily="2" charset="-122"/>
              </a:rPr>
              <a:t>, 3: 201-206</a:t>
            </a:r>
          </a:p>
          <a:p>
            <a:pPr>
              <a:lnSpc>
                <a:spcPts val="1100"/>
              </a:lnSpc>
              <a:spcBef>
                <a:spcPts val="2400"/>
              </a:spcBef>
              <a:spcAft>
                <a:spcPts val="1000"/>
              </a:spcAft>
            </a:pPr>
            <a:endParaRPr lang="pl-PL" sz="2600" b="1" dirty="0">
              <a:latin typeface="Times New Roman" panose="02020603050405020304" pitchFamily="18" charset="0"/>
              <a:ea typeface="SimSun" panose="02010600030101010101" pitchFamily="2" charset="-122"/>
            </a:endParaRPr>
          </a:p>
        </p:txBody>
      </p:sp>
      <p:pic>
        <p:nvPicPr>
          <p:cNvPr id="30" name="Obraz 29"/>
          <p:cNvPicPr/>
          <p:nvPr/>
        </p:nvPicPr>
        <p:blipFill>
          <a:blip r:embed="rId4">
            <a:extLst>
              <a:ext uri="{28A0092B-C50C-407E-A947-70E740481C1C}">
                <a14:useLocalDpi xmlns:a14="http://schemas.microsoft.com/office/drawing/2010/main" val="0"/>
              </a:ext>
            </a:extLst>
          </a:blip>
          <a:srcRect/>
          <a:stretch>
            <a:fillRect/>
          </a:stretch>
        </p:blipFill>
        <p:spPr bwMode="auto">
          <a:xfrm>
            <a:off x="814952" y="20539158"/>
            <a:ext cx="11601523" cy="8698086"/>
          </a:xfrm>
          <a:prstGeom prst="rect">
            <a:avLst/>
          </a:prstGeom>
          <a:noFill/>
        </p:spPr>
      </p:pic>
      <p:sp>
        <p:nvSpPr>
          <p:cNvPr id="5" name="pole tekstowe 4"/>
          <p:cNvSpPr txBox="1"/>
          <p:nvPr/>
        </p:nvSpPr>
        <p:spPr>
          <a:xfrm>
            <a:off x="16018661" y="20023896"/>
            <a:ext cx="10161363" cy="492443"/>
          </a:xfrm>
          <a:prstGeom prst="rect">
            <a:avLst/>
          </a:prstGeom>
          <a:noFill/>
        </p:spPr>
        <p:txBody>
          <a:bodyPr wrap="square" rtlCol="0">
            <a:spAutoFit/>
          </a:bodyPr>
          <a:lstStyle/>
          <a:p>
            <a:r>
              <a:rPr lang="en-US" sz="2600" b="1" dirty="0">
                <a:latin typeface="Times New Roman" panose="02020603050405020304" pitchFamily="18" charset="0"/>
                <a:cs typeface="Times New Roman" panose="02020603050405020304" pitchFamily="18" charset="0"/>
              </a:rPr>
              <a:t>Figure 2</a:t>
            </a:r>
            <a:r>
              <a:rPr lang="en-US" sz="2600" dirty="0">
                <a:latin typeface="Times New Roman" panose="02020603050405020304" pitchFamily="18" charset="0"/>
                <a:cs typeface="Times New Roman" panose="02020603050405020304" pitchFamily="18" charset="0"/>
              </a:rPr>
              <a:t> Graphical presentation of the Intensity of pain by areas of hand</a:t>
            </a:r>
          </a:p>
        </p:txBody>
      </p:sp>
      <p:pic>
        <p:nvPicPr>
          <p:cNvPr id="31" name="Obraz 30"/>
          <p:cNvPicPr/>
          <p:nvPr/>
        </p:nvPicPr>
        <p:blipFill>
          <a:blip r:embed="rId5">
            <a:extLst>
              <a:ext uri="{28A0092B-C50C-407E-A947-70E740481C1C}">
                <a14:useLocalDpi xmlns:a14="http://schemas.microsoft.com/office/drawing/2010/main" val="0"/>
              </a:ext>
            </a:extLst>
          </a:blip>
          <a:srcRect/>
          <a:stretch>
            <a:fillRect/>
          </a:stretch>
        </p:blipFill>
        <p:spPr bwMode="auto">
          <a:xfrm>
            <a:off x="15139987" y="20913710"/>
            <a:ext cx="12494574" cy="8323534"/>
          </a:xfrm>
          <a:prstGeom prst="rect">
            <a:avLst/>
          </a:prstGeom>
          <a:noFill/>
        </p:spPr>
      </p:pic>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4" ma:contentTypeDescription="Utwórz nowy dokument." ma:contentTypeScope="" ma:versionID="56d1963cea7ceaa370fe404953ed9f47">
  <xsd:schema xmlns:xsd="http://www.w3.org/2001/XMLSchema" xmlns:xs="http://www.w3.org/2001/XMLSchema" xmlns:p="http://schemas.microsoft.com/office/2006/metadata/properties" xmlns:ns2="64084764-2fd4-43d9-938f-c45e2e2e3381" targetNamespace="http://schemas.microsoft.com/office/2006/metadata/properties" ma:root="true" ma:fieldsID="172d940e484088bb7bea1bbdb2d4327b" ns2:_="">
    <xsd:import namespace="64084764-2fd4-43d9-938f-c45e2e2e338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084764-2fd4-43d9-938f-c45e2e2e33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D87EC5-4300-45D4-85FE-17FDB459AC9D}">
  <ds:schemaRefs>
    <ds:schemaRef ds:uri="http://schemas.microsoft.com/sharepoint/v3/contenttype/forms"/>
  </ds:schemaRefs>
</ds:datastoreItem>
</file>

<file path=customXml/itemProps2.xml><?xml version="1.0" encoding="utf-8"?>
<ds:datastoreItem xmlns:ds="http://schemas.openxmlformats.org/officeDocument/2006/customXml" ds:itemID="{45672936-EB98-4F1F-B89E-493B07A366BE}">
  <ds:schemaRefs>
    <ds:schemaRef ds:uri="http://purl.org/dc/dcmitype/"/>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64084764-2fd4-43d9-938f-c45e2e2e3381"/>
    <ds:schemaRef ds:uri="http://www.w3.org/XML/1998/namespace"/>
  </ds:schemaRefs>
</ds:datastoreItem>
</file>

<file path=customXml/itemProps3.xml><?xml version="1.0" encoding="utf-8"?>
<ds:datastoreItem xmlns:ds="http://schemas.openxmlformats.org/officeDocument/2006/customXml" ds:itemID="{9BCD2FB9-6285-4172-B14D-5626AC98BC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084764-2fd4-43d9-938f-c45e2e2e33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371</TotalTime>
  <Words>263</Words>
  <Application>Microsoft Office PowerPoint</Application>
  <PresentationFormat>Niestandardowy</PresentationFormat>
  <Paragraphs>25</Paragraphs>
  <Slides>1</Slides>
  <Notes>0</Notes>
  <HiddenSlides>0</HiddenSlides>
  <MMClips>0</MMClips>
  <ScaleCrop>false</ScaleCrop>
  <HeadingPairs>
    <vt:vector size="6" baseType="variant">
      <vt:variant>
        <vt:lpstr>Używane czcionki</vt:lpstr>
      </vt:variant>
      <vt:variant>
        <vt:i4>4</vt:i4>
      </vt:variant>
      <vt:variant>
        <vt:lpstr>Motyw</vt:lpstr>
      </vt:variant>
      <vt:variant>
        <vt:i4>2</vt:i4>
      </vt:variant>
      <vt:variant>
        <vt:lpstr>Tytuły slajdów</vt:lpstr>
      </vt:variant>
      <vt:variant>
        <vt:i4>1</vt:i4>
      </vt:variant>
    </vt:vector>
  </HeadingPairs>
  <TitlesOfParts>
    <vt:vector size="7" baseType="lpstr">
      <vt:lpstr>SimSun</vt:lpstr>
      <vt:lpstr>Arial</vt:lpstr>
      <vt:lpstr>Calibri</vt:lpstr>
      <vt:lpstr>Times New Roman</vt:lpstr>
      <vt:lpstr>Office Theme</vt:lpstr>
      <vt:lpstr>Custom Design</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nasta</cp:lastModifiedBy>
  <cp:revision>16</cp:revision>
  <dcterms:created xsi:type="dcterms:W3CDTF">2012-06-22T09:43:15Z</dcterms:created>
  <dcterms:modified xsi:type="dcterms:W3CDTF">2021-06-06T12:48:50Z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