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 d="100"/>
          <a:sy n="10" d="100"/>
        </p:scale>
        <p:origin x="2252" y="128"/>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03/06/2021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03/06/2021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03/06/2021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03/06/2021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03/06/2021</a:t>
            </a:fld>
            <a:endParaRPr lang="en-GB"/>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495" y="1036988"/>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2580503" y="1737449"/>
            <a:ext cx="26903205" cy="670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400" b="1" dirty="0">
                <a:latin typeface="Times New Roman" panose="02020603050405020304" pitchFamily="18" charset="0"/>
                <a:cs typeface="Times New Roman" panose="02020603050405020304" pitchFamily="18" charset="0"/>
              </a:rPr>
              <a:t>The Jerzy Kukuczka </a:t>
            </a:r>
            <a:r>
              <a:rPr lang="pl-PL" altLang="pl-PL" sz="4400" b="1" dirty="0" err="1">
                <a:latin typeface="Times New Roman" panose="02020603050405020304" pitchFamily="18" charset="0"/>
                <a:cs typeface="Times New Roman" panose="02020603050405020304" pitchFamily="18" charset="0"/>
              </a:rPr>
              <a:t>Academy</a:t>
            </a:r>
            <a:r>
              <a:rPr lang="pl-PL" altLang="pl-PL" sz="4400" b="1" dirty="0">
                <a:latin typeface="Times New Roman" panose="02020603050405020304" pitchFamily="18" charset="0"/>
                <a:cs typeface="Times New Roman" panose="02020603050405020304" pitchFamily="18" charset="0"/>
              </a:rPr>
              <a:t> of </a:t>
            </a:r>
            <a:r>
              <a:rPr lang="pl-PL" altLang="pl-PL" sz="4400" b="1" dirty="0" err="1">
                <a:latin typeface="Times New Roman" panose="02020603050405020304" pitchFamily="18" charset="0"/>
                <a:cs typeface="Times New Roman" panose="02020603050405020304" pitchFamily="18" charset="0"/>
              </a:rPr>
              <a:t>Physical</a:t>
            </a:r>
            <a:r>
              <a:rPr lang="pl-PL" altLang="pl-PL" sz="4400" b="1" dirty="0">
                <a:latin typeface="Times New Roman" panose="02020603050405020304" pitchFamily="18" charset="0"/>
                <a:cs typeface="Times New Roman" panose="02020603050405020304" pitchFamily="18" charset="0"/>
              </a:rPr>
              <a:t> </a:t>
            </a:r>
            <a:r>
              <a:rPr lang="pl-PL" altLang="pl-PL" sz="4400" b="1" dirty="0" err="1">
                <a:latin typeface="Times New Roman" panose="02020603050405020304" pitchFamily="18" charset="0"/>
                <a:cs typeface="Times New Roman" panose="02020603050405020304" pitchFamily="18" charset="0"/>
              </a:rPr>
              <a:t>Education</a:t>
            </a:r>
            <a:r>
              <a:rPr lang="pl-PL" altLang="pl-PL" sz="4400" b="1" dirty="0">
                <a:latin typeface="Times New Roman" panose="02020603050405020304" pitchFamily="18" charset="0"/>
                <a:cs typeface="Times New Roman" panose="02020603050405020304" pitchFamily="18" charset="0"/>
              </a:rPr>
              <a:t> in Katowice, </a:t>
            </a:r>
            <a:r>
              <a:rPr lang="pl-PL" altLang="pl-PL" sz="4400" b="1" dirty="0" err="1">
                <a:latin typeface="Times New Roman" panose="02020603050405020304" pitchFamily="18" charset="0"/>
                <a:cs typeface="Times New Roman" panose="02020603050405020304" pitchFamily="18" charset="0"/>
              </a:rPr>
              <a:t>Department</a:t>
            </a:r>
            <a:r>
              <a:rPr lang="pl-PL" altLang="pl-PL" sz="4400" b="1" dirty="0">
                <a:latin typeface="Times New Roman" panose="02020603050405020304" pitchFamily="18" charset="0"/>
                <a:cs typeface="Times New Roman" panose="02020603050405020304" pitchFamily="18" charset="0"/>
              </a:rPr>
              <a:t>  of  Sports Training, </a:t>
            </a:r>
            <a:r>
              <a:rPr lang="pl-PL" altLang="pl-PL" sz="4400" b="1" dirty="0" err="1">
                <a:latin typeface="Times New Roman" panose="02020603050405020304" pitchFamily="18" charset="0"/>
                <a:cs typeface="Times New Roman" panose="02020603050405020304" pitchFamily="18" charset="0"/>
              </a:rPr>
              <a:t>Mikolowska</a:t>
            </a:r>
            <a:r>
              <a:rPr lang="pl-PL" altLang="pl-PL" sz="4400" b="1" dirty="0">
                <a:latin typeface="Times New Roman" panose="02020603050405020304" pitchFamily="18" charset="0"/>
                <a:cs typeface="Times New Roman" panose="02020603050405020304" pitchFamily="18" charset="0"/>
              </a:rPr>
              <a:t> 72A, 40-065 Katowice, Poland</a:t>
            </a:r>
          </a:p>
          <a:p>
            <a:pPr algn="ctr" eaLnBrk="1" hangingPunct="1"/>
            <a:endParaRPr lang="pl-PL" b="1" dirty="0" smtClean="0"/>
          </a:p>
          <a:p>
            <a:pPr algn="ctr" eaLnBrk="1" hangingPunct="1"/>
            <a:r>
              <a:rPr lang="en-US" b="1" dirty="0" smtClean="0"/>
              <a:t>The </a:t>
            </a:r>
            <a:r>
              <a:rPr lang="en-US" b="1" dirty="0"/>
              <a:t>influence of training on static and functional balance in adolescent </a:t>
            </a:r>
            <a:r>
              <a:rPr lang="en-US" b="1" dirty="0" smtClean="0"/>
              <a:t>karateka</a:t>
            </a:r>
            <a:r>
              <a:rPr lang="pl-PL" sz="9000" b="1" dirty="0"/>
              <a:t/>
            </a:r>
            <a:br>
              <a:rPr lang="pl-PL" sz="9000" b="1" dirty="0"/>
            </a:br>
            <a:r>
              <a:rPr lang="en-US" sz="4800" i="1" dirty="0" err="1"/>
              <a:t>Kajetan</a:t>
            </a:r>
            <a:r>
              <a:rPr lang="en-US" sz="4800" i="1" dirty="0"/>
              <a:t> J </a:t>
            </a:r>
            <a:r>
              <a:rPr lang="en-US" sz="4800" i="1" dirty="0" err="1"/>
              <a:t>Słomka</a:t>
            </a:r>
            <a:r>
              <a:rPr lang="en-US" sz="4800" i="1" dirty="0"/>
              <a:t> , Maria Sowa , Martyna Swatowska , </a:t>
            </a:r>
            <a:r>
              <a:rPr lang="en-US" sz="4800" i="1" dirty="0" err="1"/>
              <a:t>Wojciech</a:t>
            </a:r>
            <a:r>
              <a:rPr lang="en-US" sz="4800" i="1" dirty="0"/>
              <a:t> </a:t>
            </a:r>
            <a:r>
              <a:rPr lang="en-US" sz="4800" i="1" dirty="0" err="1"/>
              <a:t>Marszałek</a:t>
            </a:r>
            <a:r>
              <a:rPr lang="en-US" sz="4800" i="1" dirty="0"/>
              <a:t> </a:t>
            </a:r>
            <a:r>
              <a:rPr lang="en-US" sz="4800" i="1" dirty="0" err="1"/>
              <a:t>et,al</a:t>
            </a:r>
            <a:endParaRPr lang="pl-PL" sz="4800" dirty="0"/>
          </a:p>
          <a:p>
            <a:pPr algn="ctr" eaLnBrk="1" hangingPunct="1"/>
            <a:endParaRPr lang="pl-PL" altLang="pl-PL" sz="48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a16="http://schemas.microsoft.com/office/drawing/2014/main" id="{EFCA7E83-34C9-4321-AC72-C83542AC56B6}"/>
              </a:ext>
            </a:extLst>
          </p:cNvPr>
          <p:cNvSpPr/>
          <p:nvPr/>
        </p:nvSpPr>
        <p:spPr>
          <a:xfrm>
            <a:off x="1489275" y="9820130"/>
            <a:ext cx="12168965" cy="10699852"/>
          </a:xfrm>
          <a:prstGeom prst="rect">
            <a:avLst/>
          </a:prstGeom>
        </p:spPr>
        <p:txBody>
          <a:bodyPr wrap="square">
            <a:spAutoFit/>
          </a:bodyPr>
          <a:lstStyle/>
          <a:p>
            <a:pPr indent="180340" algn="just">
              <a:lnSpc>
                <a:spcPct val="115000"/>
              </a:lnSpc>
              <a:spcAft>
                <a:spcPts val="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 </a:t>
            </a:r>
            <a:r>
              <a:rPr lang="en-US" sz="2800" dirty="0">
                <a:latin typeface="ZDingbats"/>
                <a:ea typeface="Times New Roman" panose="02020603050405020304" pitchFamily="18" charset="0"/>
                <a:cs typeface="Calibri" panose="020F0502020204030204" pitchFamily="34" charset="0"/>
              </a:rPr>
              <a:t>Almost every voluntary movement involves maintenance of balance in a static or dynamic form. The use of the functional balance test and rambling-trembling COP (</a:t>
            </a:r>
            <a:r>
              <a:rPr lang="en-US" sz="2800" dirty="0" err="1">
                <a:latin typeface="ZDingbats"/>
                <a:ea typeface="Times New Roman" panose="02020603050405020304" pitchFamily="18" charset="0"/>
                <a:cs typeface="Calibri" panose="020F0502020204030204" pitchFamily="34" charset="0"/>
              </a:rPr>
              <a:t>centre</a:t>
            </a:r>
            <a:r>
              <a:rPr lang="en-US" sz="2800" dirty="0">
                <a:latin typeface="ZDingbats"/>
                <a:ea typeface="Times New Roman" panose="02020603050405020304" pitchFamily="18" charset="0"/>
                <a:cs typeface="Calibri" panose="020F0502020204030204" pitchFamily="34" charset="0"/>
              </a:rPr>
              <a:t> of foot pressure) decomposition should allow to distinguish subtle alterations in the postural control of karate practitioners. The aim of this study was the knowledge about the static and functional balance in adolescent karate practitioners. We </a:t>
            </a:r>
            <a:r>
              <a:rPr lang="en-US" sz="2800" dirty="0" err="1">
                <a:latin typeface="ZDingbats"/>
                <a:ea typeface="Times New Roman" panose="02020603050405020304" pitchFamily="18" charset="0"/>
                <a:cs typeface="Calibri" panose="020F0502020204030204" pitchFamily="34" charset="0"/>
              </a:rPr>
              <a:t>hypothesise</a:t>
            </a:r>
            <a:r>
              <a:rPr lang="en-US" sz="2800" dirty="0">
                <a:latin typeface="ZDingbats"/>
                <a:ea typeface="Times New Roman" panose="02020603050405020304" pitchFamily="18" charset="0"/>
                <a:cs typeface="Calibri" panose="020F0502020204030204" pitchFamily="34" charset="0"/>
              </a:rPr>
              <a:t> that karate training elicit significant changes in postural control characteristics despite turbulent </a:t>
            </a:r>
            <a:r>
              <a:rPr lang="en-US" sz="2800" dirty="0" smtClean="0">
                <a:latin typeface="ZDingbats"/>
                <a:ea typeface="Times New Roman" panose="02020603050405020304" pitchFamily="18" charset="0"/>
                <a:cs typeface="Calibri" panose="020F0502020204030204" pitchFamily="34" charset="0"/>
              </a:rPr>
              <a:t>adolescence</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b="1" dirty="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GB" sz="2800" dirty="0">
                <a:latin typeface="Times New Roman" panose="02020603050405020304" pitchFamily="18" charset="0"/>
                <a:ea typeface="MS Mincho"/>
              </a:rPr>
              <a:t>The Mann-Whitney U test showed significant differences in all analysed variables in </a:t>
            </a:r>
            <a:r>
              <a:rPr lang="en-GB" sz="2800" dirty="0" err="1">
                <a:latin typeface="Times New Roman" panose="02020603050405020304" pitchFamily="18" charset="0"/>
                <a:ea typeface="MS Mincho"/>
              </a:rPr>
              <a:t>antero</a:t>
            </a:r>
            <a:r>
              <a:rPr lang="en-GB" sz="2800" dirty="0">
                <a:latin typeface="Times New Roman" panose="02020603050405020304" pitchFamily="18" charset="0"/>
                <a:ea typeface="MS Mincho"/>
              </a:rPr>
              <a:t>-posterior (AP) plane and only for </a:t>
            </a:r>
            <a:r>
              <a:rPr lang="en-GB" sz="2800" dirty="0" err="1">
                <a:latin typeface="Times New Roman" panose="02020603050405020304" pitchFamily="18" charset="0"/>
                <a:ea typeface="MS Mincho"/>
              </a:rPr>
              <a:t>rms</a:t>
            </a:r>
            <a:r>
              <a:rPr lang="en-GB" sz="2800" dirty="0">
                <a:latin typeface="Times New Roman" panose="02020603050405020304" pitchFamily="18" charset="0"/>
                <a:ea typeface="MS Mincho"/>
              </a:rPr>
              <a:t> in </a:t>
            </a:r>
            <a:r>
              <a:rPr lang="en-GB" sz="2800" dirty="0" err="1">
                <a:latin typeface="Times New Roman" panose="02020603050405020304" pitchFamily="18" charset="0"/>
                <a:ea typeface="MS Mincho"/>
              </a:rPr>
              <a:t>medio</a:t>
            </a:r>
            <a:r>
              <a:rPr lang="en-GB" sz="2800" dirty="0">
                <a:latin typeface="Times New Roman" panose="02020603050405020304" pitchFamily="18" charset="0"/>
                <a:ea typeface="MS Mincho"/>
              </a:rPr>
              <a:t>-lateral (ML) plane. The velocity of trembling in ML was the only variable </a:t>
            </a:r>
            <a:r>
              <a:rPr lang="en-GB" sz="2800" dirty="0" err="1">
                <a:latin typeface="Times New Roman" panose="02020603050405020304" pitchFamily="18" charset="0"/>
                <a:ea typeface="MS Mincho"/>
              </a:rPr>
              <a:t>dif</a:t>
            </a:r>
            <a:r>
              <a:rPr lang="en-GB" sz="2800" dirty="0">
                <a:latin typeface="Times New Roman" panose="02020603050405020304" pitchFamily="18" charset="0"/>
                <a:ea typeface="MS Mincho"/>
              </a:rPr>
              <a:t>- </a:t>
            </a:r>
            <a:r>
              <a:rPr lang="en-GB" sz="2800" dirty="0" err="1">
                <a:latin typeface="Times New Roman" panose="02020603050405020304" pitchFamily="18" charset="0"/>
                <a:ea typeface="MS Mincho"/>
              </a:rPr>
              <a:t>ferentiating</a:t>
            </a:r>
            <a:r>
              <a:rPr lang="en-GB" sz="2800" dirty="0">
                <a:latin typeface="Times New Roman" panose="02020603050405020304" pitchFamily="18" charset="0"/>
                <a:ea typeface="MS Mincho"/>
              </a:rPr>
              <a:t> the examined groups. The karate group presented superior functional stability in the LOS test and exceeded the presumed 100% of the functional stability region</a:t>
            </a:r>
            <a:r>
              <a:rPr lang="en-GB" sz="2800" dirty="0" smtClean="0">
                <a:latin typeface="Times New Roman" panose="02020603050405020304" pitchFamily="18" charset="0"/>
                <a:ea typeface="MS Mincho"/>
              </a:rPr>
              <a:t>.</a:t>
            </a:r>
            <a:endParaRPr lang="pl-PL" sz="2800" dirty="0" smtClean="0">
              <a:latin typeface="Times New Roman" panose="02020603050405020304" pitchFamily="18" charset="0"/>
              <a:ea typeface="MS Mincho"/>
            </a:endParaRPr>
          </a:p>
          <a:p>
            <a:pPr indent="180340" algn="just">
              <a:lnSpc>
                <a:spcPct val="115000"/>
              </a:lnSpc>
              <a:spcAft>
                <a:spcPts val="0"/>
              </a:spcAft>
            </a:pPr>
            <a:endParaRPr lang="pl-PL" sz="2800" dirty="0">
              <a:latin typeface="Times New Roman" panose="02020603050405020304" pitchFamily="18" charset="0"/>
              <a:ea typeface="MS Mincho"/>
            </a:endParaRPr>
          </a:p>
          <a:p>
            <a:pPr indent="180340" algn="just">
              <a:lnSpc>
                <a:spcPct val="115000"/>
              </a:lnSpc>
              <a:spcAft>
                <a:spcPts val="0"/>
              </a:spcAft>
            </a:pPr>
            <a:r>
              <a:rPr lang="pl-PL" sz="2800" dirty="0" err="1" smtClean="0">
                <a:latin typeface="Times New Roman" panose="02020603050405020304" pitchFamily="18" charset="0"/>
                <a:ea typeface="MS Mincho"/>
              </a:rPr>
              <a:t>Figure</a:t>
            </a:r>
            <a:r>
              <a:rPr lang="pl-PL" sz="2800" dirty="0" smtClean="0">
                <a:latin typeface="Times New Roman" panose="02020603050405020304" pitchFamily="18" charset="0"/>
                <a:ea typeface="MS Mincho"/>
              </a:rPr>
              <a:t> 1, </a:t>
            </a:r>
            <a:r>
              <a:rPr lang="en-US" sz="2800" dirty="0">
                <a:latin typeface="ZDingbats"/>
                <a:ea typeface="Times New Roman" panose="02020603050405020304" pitchFamily="18" charset="0"/>
                <a:cs typeface="Times New Roman" panose="02020603050405020304" pitchFamily="18" charset="0"/>
              </a:rPr>
              <a:t>Mean values (±SD) of range of COP, RM and TR in </a:t>
            </a:r>
            <a:r>
              <a:rPr lang="en-US" sz="2800" dirty="0" err="1">
                <a:latin typeface="ZDingbats"/>
                <a:ea typeface="Times New Roman" panose="02020603050405020304" pitchFamily="18" charset="0"/>
                <a:cs typeface="Times New Roman" panose="02020603050405020304" pitchFamily="18" charset="0"/>
              </a:rPr>
              <a:t>antero</a:t>
            </a:r>
            <a:r>
              <a:rPr lang="en-US" sz="2800" dirty="0">
                <a:latin typeface="ZDingbats"/>
                <a:ea typeface="Times New Roman" panose="02020603050405020304" pitchFamily="18" charset="0"/>
                <a:cs typeface="Times New Roman" panose="02020603050405020304" pitchFamily="18" charset="0"/>
              </a:rPr>
              <a:t>-posterior (AP) and in </a:t>
            </a:r>
            <a:r>
              <a:rPr lang="en-US" sz="2800" dirty="0" err="1">
                <a:latin typeface="ZDingbats"/>
                <a:ea typeface="Times New Roman" panose="02020603050405020304" pitchFamily="18" charset="0"/>
                <a:cs typeface="Times New Roman" panose="02020603050405020304" pitchFamily="18" charset="0"/>
              </a:rPr>
              <a:t>medio</a:t>
            </a:r>
            <a:r>
              <a:rPr lang="en-US" sz="2800" dirty="0">
                <a:latin typeface="ZDingbats"/>
                <a:ea typeface="Times New Roman" panose="02020603050405020304" pitchFamily="18" charset="0"/>
                <a:cs typeface="Times New Roman" panose="02020603050405020304" pitchFamily="18" charset="0"/>
              </a:rPr>
              <a:t>-lateral (ML) plane with eyes open (EO) and eyes closed (EC) in quiet standing (*p&lt;0.05).</a:t>
            </a:r>
            <a:endParaRPr lang="pl-PL" sz="2800" dirty="0" smtClean="0">
              <a:latin typeface="Times New Roman" panose="02020603050405020304" pitchFamily="18" charset="0"/>
              <a:ea typeface="MS Mincho"/>
            </a:endParaRPr>
          </a:p>
          <a:p>
            <a:pPr indent="180340" algn="just">
              <a:lnSpc>
                <a:spcPct val="115000"/>
              </a:lnSpc>
              <a:spcAft>
                <a:spcPts val="0"/>
              </a:spcAft>
            </a:pPr>
            <a:endParaRPr lang="pl-PL" sz="2800" dirty="0">
              <a:effectLst/>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p:txBody>
      </p:sp>
      <p:sp>
        <p:nvSpPr>
          <p:cNvPr id="8" name="Prostokąt 7">
            <a:extLst>
              <a:ext uri="{FF2B5EF4-FFF2-40B4-BE49-F238E27FC236}">
                <a16:creationId xmlns:a16="http://schemas.microsoft.com/office/drawing/2014/main" id="{7FEB9350-FF18-4118-B825-3D6713A16F19}"/>
              </a:ext>
            </a:extLst>
          </p:cNvPr>
          <p:cNvSpPr/>
          <p:nvPr/>
        </p:nvSpPr>
        <p:spPr>
          <a:xfrm>
            <a:off x="16032106" y="9820130"/>
            <a:ext cx="10914408" cy="6457152"/>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Material and Methods</a:t>
            </a:r>
          </a:p>
          <a:p>
            <a:pPr algn="just"/>
            <a:r>
              <a:rPr lang="en-US" sz="2600" i="1" dirty="0">
                <a:latin typeface="Times New Roman" panose="02020603050405020304" pitchFamily="18" charset="0"/>
                <a:cs typeface="Times New Roman" panose="02020603050405020304" pitchFamily="18" charset="0"/>
              </a:rPr>
              <a:t>Participants</a:t>
            </a:r>
            <a:endParaRPr lang="pl-PL" sz="2600" i="1" dirty="0">
              <a:latin typeface="Times New Roman" panose="02020603050405020304" pitchFamily="18" charset="0"/>
              <a:cs typeface="Times New Roman" panose="02020603050405020304" pitchFamily="18" charset="0"/>
            </a:endParaRPr>
          </a:p>
          <a:p>
            <a:pPr algn="just"/>
            <a:endParaRPr lang="en-US" sz="2600" i="1" dirty="0">
              <a:latin typeface="Times New Roman" panose="02020603050405020304" pitchFamily="18" charset="0"/>
              <a:cs typeface="Times New Roman" panose="02020603050405020304" pitchFamily="18" charset="0"/>
            </a:endParaRPr>
          </a:p>
          <a:p>
            <a:pPr algn="just">
              <a:lnSpc>
                <a:spcPct val="115000"/>
              </a:lnSpc>
              <a:spcAft>
                <a:spcPts val="0"/>
              </a:spcAft>
            </a:pPr>
            <a:r>
              <a:rPr lang="en-US" sz="2800" dirty="0">
                <a:latin typeface="ZDingbats"/>
                <a:ea typeface="Times New Roman" panose="02020603050405020304" pitchFamily="18" charset="0"/>
                <a:cs typeface="Times New Roman" panose="02020603050405020304" pitchFamily="18" charset="0"/>
              </a:rPr>
              <a:t>Twenty-eight healthy male adolescents took part in the study, 13 of them were involved in karate training with at least 7 years of training experience. Their average age was 16.7 ±0.5 and 16.5 ±0.5 for the karate and control group respectively. Three testing procedures were used – anthropometric foot measurement, quiet standing and LOS test. A force platform was used in the static and functional balance examination. The range, root mean square (</a:t>
            </a:r>
            <a:r>
              <a:rPr lang="en-US" sz="2800" dirty="0" err="1">
                <a:latin typeface="ZDingbats"/>
                <a:ea typeface="Times New Roman" panose="02020603050405020304" pitchFamily="18" charset="0"/>
                <a:cs typeface="Times New Roman" panose="02020603050405020304" pitchFamily="18" charset="0"/>
              </a:rPr>
              <a:t>rms</a:t>
            </a:r>
            <a:r>
              <a:rPr lang="en-US" sz="2800" dirty="0">
                <a:latin typeface="ZDingbats"/>
                <a:ea typeface="Times New Roman" panose="02020603050405020304" pitchFamily="18" charset="0"/>
                <a:cs typeface="Times New Roman" panose="02020603050405020304" pitchFamily="18" charset="0"/>
              </a:rPr>
              <a:t>) and velocity of COP, rambling and trembling were </a:t>
            </a:r>
            <a:r>
              <a:rPr lang="en-US" sz="2800" dirty="0" err="1">
                <a:latin typeface="ZDingbats"/>
                <a:ea typeface="Times New Roman" panose="02020603050405020304" pitchFamily="18" charset="0"/>
                <a:cs typeface="Times New Roman" panose="02020603050405020304" pitchFamily="18" charset="0"/>
              </a:rPr>
              <a:t>analysed</a:t>
            </a:r>
            <a:r>
              <a:rPr lang="en-US" sz="2800" dirty="0">
                <a:latin typeface="ZDingbats"/>
                <a:ea typeface="Times New Roman" panose="02020603050405020304" pitchFamily="18" charset="0"/>
                <a:cs typeface="Times New Roman" panose="02020603050405020304" pitchFamily="18" charset="0"/>
              </a:rPr>
              <a:t>.</a:t>
            </a:r>
            <a:endParaRPr lang="pl-PL" sz="4400" dirty="0">
              <a:latin typeface="Times New Roman" panose="02020603050405020304" pitchFamily="18" charset="0"/>
              <a:ea typeface="Times New Roman" panose="02020603050405020304" pitchFamily="18" charset="0"/>
              <a:cs typeface="Calibri" panose="020F0502020204030204" pitchFamily="34" charset="0"/>
            </a:endParaRPr>
          </a:p>
          <a:p>
            <a:pPr algn="just"/>
            <a:endParaRPr lang="pl-PL" sz="2600" dirty="0">
              <a:latin typeface="Times New Roman" panose="02020603050405020304" pitchFamily="18" charset="0"/>
              <a:cs typeface="Calibri" panose="020F0502020204030204" pitchFamily="34" charset="0"/>
            </a:endParaRPr>
          </a:p>
          <a:p>
            <a:pPr algn="just"/>
            <a:endParaRPr lang="pl-PL" sz="2600" dirty="0">
              <a:latin typeface="Times New Roman" panose="02020603050405020304" pitchFamily="18" charset="0"/>
              <a:cs typeface="Calibri" panose="020F0502020204030204" pitchFamily="34" charset="0"/>
            </a:endParaRPr>
          </a:p>
          <a:p>
            <a:pPr algn="just"/>
            <a:endParaRPr lang="en-US" sz="2600" dirty="0">
              <a:latin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a16="http://schemas.microsoft.com/office/drawing/2014/main" id="{C114B52E-4998-4BA8-A810-3C68622A7579}"/>
              </a:ext>
            </a:extLst>
          </p:cNvPr>
          <p:cNvSpPr/>
          <p:nvPr/>
        </p:nvSpPr>
        <p:spPr>
          <a:xfrm>
            <a:off x="1282949" y="27092894"/>
            <a:ext cx="12581616" cy="5918030"/>
          </a:xfrm>
          <a:prstGeom prst="rect">
            <a:avLst/>
          </a:prstGeom>
        </p:spPr>
        <p:txBody>
          <a:bodyPr wrap="square">
            <a:spAutoFit/>
          </a:bodyPr>
          <a:lstStyle/>
          <a:p>
            <a:pPr algn="just">
              <a:lnSpc>
                <a:spcPct val="115000"/>
              </a:lnSpc>
              <a:spcBef>
                <a:spcPts val="600"/>
              </a:spcBef>
              <a:spcAft>
                <a:spcPts val="60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Discussion and Conclusions</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r>
              <a:rPr lang="en-US" sz="2800" dirty="0">
                <a:latin typeface="ZDingbats"/>
                <a:ea typeface="Times New Roman" panose="02020603050405020304" pitchFamily="18" charset="0"/>
                <a:cs typeface="Times New Roman" panose="02020603050405020304" pitchFamily="18" charset="0"/>
              </a:rPr>
              <a:t>The existence of significant changes in the postural characteristics after a longitudinal karate training in ado- </a:t>
            </a:r>
            <a:r>
              <a:rPr lang="en-US" sz="2800" dirty="0" err="1">
                <a:latin typeface="ZDingbats"/>
                <a:ea typeface="Times New Roman" panose="02020603050405020304" pitchFamily="18" charset="0"/>
                <a:cs typeface="Times New Roman" panose="02020603050405020304" pitchFamily="18" charset="0"/>
              </a:rPr>
              <a:t>lescence</a:t>
            </a:r>
            <a:r>
              <a:rPr lang="en-US" sz="2800" dirty="0">
                <a:latin typeface="ZDingbats"/>
                <a:ea typeface="Times New Roman" panose="02020603050405020304" pitchFamily="18" charset="0"/>
                <a:cs typeface="Times New Roman" panose="02020603050405020304" pitchFamily="18" charset="0"/>
              </a:rPr>
              <a:t> confirmed our hypothesis. These changes positively support the athlete’s competitive activity and the turbulent adolescence period do not negatively influence postural performance. The rambling-trembling </a:t>
            </a:r>
            <a:r>
              <a:rPr lang="en-US" sz="2800" dirty="0" err="1">
                <a:latin typeface="ZDingbats"/>
                <a:ea typeface="Times New Roman" panose="02020603050405020304" pitchFamily="18" charset="0"/>
                <a:cs typeface="Times New Roman" panose="02020603050405020304" pitchFamily="18" charset="0"/>
              </a:rPr>
              <a:t>analy</a:t>
            </a:r>
            <a:r>
              <a:rPr lang="en-US" sz="2800" dirty="0">
                <a:latin typeface="ZDingbats"/>
                <a:ea typeface="Times New Roman" panose="02020603050405020304" pitchFamily="18" charset="0"/>
                <a:cs typeface="Times New Roman" panose="02020603050405020304" pitchFamily="18" charset="0"/>
              </a:rPr>
              <a:t>- sis can be used in discrimination of the specificity of the discipline. The adolescent karate practitioners present superior functional balance with respect to their non-training peers. It seems that moderate karate/kata train- </a:t>
            </a:r>
            <a:r>
              <a:rPr lang="en-US" sz="2800" dirty="0" err="1">
                <a:latin typeface="ZDingbats"/>
                <a:ea typeface="Times New Roman" panose="02020603050405020304" pitchFamily="18" charset="0"/>
                <a:cs typeface="Times New Roman" panose="02020603050405020304" pitchFamily="18" charset="0"/>
              </a:rPr>
              <a:t>ing</a:t>
            </a:r>
            <a:r>
              <a:rPr lang="en-US" sz="2800" dirty="0">
                <a:latin typeface="ZDingbats"/>
                <a:ea typeface="Times New Roman" panose="02020603050405020304" pitchFamily="18" charset="0"/>
                <a:cs typeface="Times New Roman" panose="02020603050405020304" pitchFamily="18" charset="0"/>
              </a:rPr>
              <a:t> would be a good alternative in rehabilitation programs. Furthermore, research concerning the role of the feet muscle would contribute to explanation of the reason for the registered differences in functional balance</a:t>
            </a:r>
            <a:r>
              <a:rPr lang="pl-PL" sz="2600" dirty="0">
                <a:latin typeface="Times New Roman" panose="02020603050405020304" pitchFamily="18" charset="0"/>
                <a:ea typeface="Times New Roman" panose="02020603050405020304" pitchFamily="18" charset="0"/>
                <a:cs typeface="Calibri" panose="020F0502020204030204" pitchFamily="34" charset="0"/>
              </a:rPr>
              <a:t/>
            </a:r>
            <a:br>
              <a:rPr lang="pl-PL" sz="2600" dirty="0">
                <a:latin typeface="Times New Roman" panose="02020603050405020304" pitchFamily="18" charset="0"/>
                <a:ea typeface="Times New Roman" panose="02020603050405020304" pitchFamily="18" charset="0"/>
                <a:cs typeface="Calibri" panose="020F0502020204030204" pitchFamily="34" charset="0"/>
              </a:rPr>
            </a:br>
            <a:endParaRPr lang="pl-PL" sz="2600" dirty="0"/>
          </a:p>
        </p:txBody>
      </p:sp>
      <p:sp>
        <p:nvSpPr>
          <p:cNvPr id="35" name="Prostokąt 34">
            <a:extLst>
              <a:ext uri="{FF2B5EF4-FFF2-40B4-BE49-F238E27FC236}">
                <a16:creationId xmlns:a16="http://schemas.microsoft.com/office/drawing/2014/main" id="{1DAE0964-58C3-4B82-AD07-30351BA793F5}"/>
              </a:ext>
            </a:extLst>
          </p:cNvPr>
          <p:cNvSpPr/>
          <p:nvPr/>
        </p:nvSpPr>
        <p:spPr>
          <a:xfrm>
            <a:off x="14345309" y="34679797"/>
            <a:ext cx="15138400" cy="5390194"/>
          </a:xfrm>
          <a:prstGeom prst="rect">
            <a:avLst/>
          </a:prstGeom>
        </p:spPr>
        <p:txBody>
          <a:bodyPr>
            <a:spAutoFit/>
          </a:bodyPr>
          <a:lstStyle/>
          <a:p>
            <a:pPr>
              <a:lnSpc>
                <a:spcPts val="1100"/>
              </a:lnSpc>
              <a:spcBef>
                <a:spcPts val="2400"/>
              </a:spcBef>
              <a:spcAft>
                <a:spcPts val="1000"/>
              </a:spcAft>
            </a:pPr>
            <a:r>
              <a:rPr lang="en-US" sz="2600" b="1" dirty="0">
                <a:latin typeface="Times New Roman" panose="02020603050405020304" pitchFamily="18" charset="0"/>
                <a:ea typeface="SimSun" panose="02010600030101010101" pitchFamily="2" charset="-122"/>
              </a:rPr>
              <a:t>References</a:t>
            </a:r>
            <a:r>
              <a:rPr lang="en-US" sz="2600" dirty="0">
                <a:latin typeface="Times New Roman" panose="02020603050405020304" pitchFamily="18" charset="0"/>
                <a:ea typeface="SimSun" panose="02010600030101010101" pitchFamily="2" charset="-122"/>
              </a:rPr>
              <a:t> </a:t>
            </a:r>
            <a:endParaRPr lang="pl-PL" sz="2600" dirty="0">
              <a:latin typeface="Times New Roman" panose="02020603050405020304" pitchFamily="18" charset="0"/>
              <a:ea typeface="SimSun" panose="02010600030101010101" pitchFamily="2" charset="-122"/>
            </a:endParaRPr>
          </a:p>
          <a:p>
            <a:pPr marL="342900" lvl="0" indent="-342900" algn="just">
              <a:lnSpc>
                <a:spcPct val="115000"/>
              </a:lnSpc>
              <a:spcBef>
                <a:spcPts val="600"/>
              </a:spcBef>
              <a:spcAft>
                <a:spcPts val="600"/>
              </a:spcAft>
              <a:buFont typeface="+mj-lt"/>
              <a:buAutoNum type="arabicPeriod"/>
            </a:pPr>
            <a:r>
              <a:rPr lang="en-US" sz="2800" dirty="0">
                <a:latin typeface="ZDingbats"/>
                <a:ea typeface="Times New Roman" panose="02020603050405020304" pitchFamily="18" charset="0"/>
                <a:cs typeface="Calibri" panose="020F0502020204030204" pitchFamily="34" charset="0"/>
              </a:rPr>
              <a:t> </a:t>
            </a:r>
            <a:r>
              <a:rPr lang="en-US" sz="2800" dirty="0" err="1">
                <a:latin typeface="ZDingbats"/>
                <a:ea typeface="Times New Roman" panose="02020603050405020304" pitchFamily="18" charset="0"/>
                <a:cs typeface="Calibri" panose="020F0502020204030204" pitchFamily="34" charset="0"/>
              </a:rPr>
              <a:t>Juras</a:t>
            </a:r>
            <a:r>
              <a:rPr lang="en-US" sz="2800" dirty="0">
                <a:latin typeface="ZDingbats"/>
                <a:ea typeface="Times New Roman" panose="02020603050405020304" pitchFamily="18" charset="0"/>
                <a:cs typeface="Calibri" panose="020F0502020204030204" pitchFamily="34" charset="0"/>
              </a:rPr>
              <a:t> G, </a:t>
            </a:r>
            <a:r>
              <a:rPr lang="en-US" sz="2800" dirty="0" err="1">
                <a:latin typeface="ZDingbats"/>
                <a:ea typeface="Times New Roman" panose="02020603050405020304" pitchFamily="18" charset="0"/>
                <a:cs typeface="Calibri" panose="020F0502020204030204" pitchFamily="34" charset="0"/>
              </a:rPr>
              <a:t>Słomka</a:t>
            </a:r>
            <a:r>
              <a:rPr lang="en-US" sz="2800" dirty="0">
                <a:latin typeface="ZDingbats"/>
                <a:ea typeface="Times New Roman" panose="02020603050405020304" pitchFamily="18" charset="0"/>
                <a:cs typeface="Calibri" panose="020F0502020204030204" pitchFamily="34" charset="0"/>
              </a:rPr>
              <a:t> K, </a:t>
            </a:r>
            <a:r>
              <a:rPr lang="en-US" sz="2800" dirty="0" err="1">
                <a:latin typeface="ZDingbats"/>
                <a:ea typeface="Times New Roman" panose="02020603050405020304" pitchFamily="18" charset="0"/>
                <a:cs typeface="Calibri" panose="020F0502020204030204" pitchFamily="34" charset="0"/>
              </a:rPr>
              <a:t>Fredyk</a:t>
            </a:r>
            <a:r>
              <a:rPr lang="en-US" sz="2800" dirty="0">
                <a:latin typeface="ZDingbats"/>
                <a:ea typeface="Times New Roman" panose="02020603050405020304" pitchFamily="18" charset="0"/>
                <a:cs typeface="Calibri" panose="020F0502020204030204" pitchFamily="34" charset="0"/>
              </a:rPr>
              <a:t> A et al. Evaluation of the Limits of Stability (LOS) Balance Test. J Hum </a:t>
            </a:r>
            <a:r>
              <a:rPr lang="en-US" sz="2800" dirty="0" err="1">
                <a:latin typeface="ZDingbats"/>
                <a:ea typeface="Times New Roman" panose="02020603050405020304" pitchFamily="18" charset="0"/>
                <a:cs typeface="Calibri" panose="020F0502020204030204" pitchFamily="34" charset="0"/>
              </a:rPr>
              <a:t>Kinet</a:t>
            </a:r>
            <a:r>
              <a:rPr lang="en-US" sz="2800" dirty="0">
                <a:latin typeface="ZDingbats"/>
                <a:ea typeface="Times New Roman" panose="02020603050405020304" pitchFamily="18" charset="0"/>
                <a:cs typeface="Calibri" panose="020F0502020204030204" pitchFamily="34" charset="0"/>
              </a:rPr>
              <a:t> 2008; 19(1): 39-52</a:t>
            </a:r>
            <a:endParaRPr lang="pl-PL" sz="4400" dirty="0">
              <a:latin typeface="Times New Roman" panose="02020603050405020304" pitchFamily="18" charset="0"/>
              <a:ea typeface="Times New Roman" panose="02020603050405020304" pitchFamily="18" charset="0"/>
              <a:cs typeface="Calibri" panose="020F0502020204030204" pitchFamily="34" charset="0"/>
            </a:endParaRPr>
          </a:p>
          <a:p>
            <a:pPr marL="342900" lvl="0" indent="-342900" algn="just">
              <a:lnSpc>
                <a:spcPct val="115000"/>
              </a:lnSpc>
              <a:spcBef>
                <a:spcPts val="600"/>
              </a:spcBef>
              <a:spcAft>
                <a:spcPts val="600"/>
              </a:spcAft>
              <a:buFont typeface="+mj-lt"/>
              <a:buAutoNum type="arabicPeriod"/>
            </a:pPr>
            <a:r>
              <a:rPr lang="en-US" sz="2800" dirty="0">
                <a:latin typeface="ZDingbats"/>
                <a:ea typeface="Times New Roman" panose="02020603050405020304" pitchFamily="18" charset="0"/>
                <a:cs typeface="Calibri" panose="020F0502020204030204" pitchFamily="34" charset="0"/>
              </a:rPr>
              <a:t>.</a:t>
            </a:r>
            <a:r>
              <a:rPr lang="en-US" sz="2800" dirty="0" err="1">
                <a:latin typeface="ZDingbats"/>
                <a:ea typeface="Times New Roman" panose="02020603050405020304" pitchFamily="18" charset="0"/>
                <a:cs typeface="Calibri" panose="020F0502020204030204" pitchFamily="34" charset="0"/>
              </a:rPr>
              <a:t>Michalska</a:t>
            </a:r>
            <a:r>
              <a:rPr lang="en-US" sz="2800" dirty="0">
                <a:latin typeface="ZDingbats"/>
                <a:ea typeface="Times New Roman" panose="02020603050405020304" pitchFamily="18" charset="0"/>
                <a:cs typeface="Calibri" panose="020F0502020204030204" pitchFamily="34" charset="0"/>
              </a:rPr>
              <a:t> J, </a:t>
            </a:r>
            <a:r>
              <a:rPr lang="en-US" sz="2800" dirty="0" err="1">
                <a:latin typeface="ZDingbats"/>
                <a:ea typeface="Times New Roman" panose="02020603050405020304" pitchFamily="18" charset="0"/>
                <a:cs typeface="Calibri" panose="020F0502020204030204" pitchFamily="34" charset="0"/>
              </a:rPr>
              <a:t>Kamieniarz</a:t>
            </a:r>
            <a:r>
              <a:rPr lang="en-US" sz="2800" dirty="0">
                <a:latin typeface="ZDingbats"/>
                <a:ea typeface="Times New Roman" panose="02020603050405020304" pitchFamily="18" charset="0"/>
                <a:cs typeface="Calibri" panose="020F0502020204030204" pitchFamily="34" charset="0"/>
              </a:rPr>
              <a:t> A, </a:t>
            </a:r>
            <a:r>
              <a:rPr lang="en-US" sz="2800" dirty="0" err="1">
                <a:latin typeface="ZDingbats"/>
                <a:ea typeface="Times New Roman" panose="02020603050405020304" pitchFamily="18" charset="0"/>
                <a:cs typeface="Calibri" panose="020F0502020204030204" pitchFamily="34" charset="0"/>
              </a:rPr>
              <a:t>Fredyk</a:t>
            </a:r>
            <a:r>
              <a:rPr lang="en-US" sz="2800" dirty="0">
                <a:latin typeface="ZDingbats"/>
                <a:ea typeface="Times New Roman" panose="02020603050405020304" pitchFamily="18" charset="0"/>
                <a:cs typeface="Calibri" panose="020F0502020204030204" pitchFamily="34" charset="0"/>
              </a:rPr>
              <a:t> A et al. Effect of expertise in ballet dance on static and </a:t>
            </a:r>
            <a:r>
              <a:rPr lang="en-US" sz="2800" dirty="0" err="1">
                <a:latin typeface="ZDingbats"/>
                <a:ea typeface="Times New Roman" panose="02020603050405020304" pitchFamily="18" charset="0"/>
                <a:cs typeface="Calibri" panose="020F0502020204030204" pitchFamily="34" charset="0"/>
              </a:rPr>
              <a:t>func</a:t>
            </a:r>
            <a:r>
              <a:rPr lang="en-US" sz="2800" dirty="0">
                <a:latin typeface="ZDingbats"/>
                <a:ea typeface="Times New Roman" panose="02020603050405020304" pitchFamily="18" charset="0"/>
                <a:cs typeface="Calibri" panose="020F0502020204030204" pitchFamily="34" charset="0"/>
              </a:rPr>
              <a:t>- </a:t>
            </a:r>
            <a:r>
              <a:rPr lang="en-US" sz="2800" dirty="0" err="1">
                <a:latin typeface="ZDingbats"/>
                <a:ea typeface="Times New Roman" panose="02020603050405020304" pitchFamily="18" charset="0"/>
                <a:cs typeface="Calibri" panose="020F0502020204030204" pitchFamily="34" charset="0"/>
              </a:rPr>
              <a:t>tional</a:t>
            </a:r>
            <a:r>
              <a:rPr lang="en-US" sz="2800" dirty="0">
                <a:latin typeface="ZDingbats"/>
                <a:ea typeface="Times New Roman" panose="02020603050405020304" pitchFamily="18" charset="0"/>
                <a:cs typeface="Calibri" panose="020F0502020204030204" pitchFamily="34" charset="0"/>
              </a:rPr>
              <a:t> balance. Gait Posture 2018; 64: 68-74.</a:t>
            </a:r>
            <a:endParaRPr lang="pl-PL" sz="4400" dirty="0">
              <a:latin typeface="Times New Roman" panose="02020603050405020304" pitchFamily="18" charset="0"/>
              <a:ea typeface="Times New Roman" panose="02020603050405020304" pitchFamily="18" charset="0"/>
              <a:cs typeface="Calibri" panose="020F0502020204030204" pitchFamily="34" charset="0"/>
            </a:endParaRPr>
          </a:p>
          <a:p>
            <a:pPr marL="342900" lvl="0" indent="-342900" algn="just">
              <a:lnSpc>
                <a:spcPct val="115000"/>
              </a:lnSpc>
              <a:spcBef>
                <a:spcPts val="600"/>
              </a:spcBef>
              <a:spcAft>
                <a:spcPts val="600"/>
              </a:spcAft>
              <a:buFont typeface="+mj-lt"/>
              <a:buAutoNum type="arabicPeriod"/>
            </a:pPr>
            <a:r>
              <a:rPr lang="en-US" sz="2800" dirty="0">
                <a:latin typeface="ZDingbats"/>
                <a:ea typeface="Times New Roman" panose="02020603050405020304" pitchFamily="18" charset="0"/>
                <a:cs typeface="Calibri" panose="020F0502020204030204" pitchFamily="34" charset="0"/>
              </a:rPr>
              <a:t> </a:t>
            </a:r>
            <a:r>
              <a:rPr lang="en-US" sz="2800" dirty="0" err="1">
                <a:latin typeface="ZDingbats"/>
                <a:ea typeface="Times New Roman" panose="02020603050405020304" pitchFamily="18" charset="0"/>
                <a:cs typeface="Calibri" panose="020F0502020204030204" pitchFamily="34" charset="0"/>
              </a:rPr>
              <a:t>Zatsiorsky</a:t>
            </a:r>
            <a:r>
              <a:rPr lang="en-US" sz="2800" dirty="0">
                <a:latin typeface="ZDingbats"/>
                <a:ea typeface="Times New Roman" panose="02020603050405020304" pitchFamily="18" charset="0"/>
                <a:cs typeface="Calibri" panose="020F0502020204030204" pitchFamily="34" charset="0"/>
              </a:rPr>
              <a:t> VM, Duarte M. Instant equilibrium point and its migration in standing tasks: ram- bling and trembling components of the stab- </a:t>
            </a:r>
            <a:r>
              <a:rPr lang="en-US" sz="2800" dirty="0" err="1">
                <a:latin typeface="ZDingbats"/>
                <a:ea typeface="Times New Roman" panose="02020603050405020304" pitchFamily="18" charset="0"/>
                <a:cs typeface="Calibri" panose="020F0502020204030204" pitchFamily="34" charset="0"/>
              </a:rPr>
              <a:t>ilogram</a:t>
            </a:r>
            <a:r>
              <a:rPr lang="en-US" sz="2800" dirty="0">
                <a:latin typeface="ZDingbats"/>
                <a:ea typeface="Times New Roman" panose="02020603050405020304" pitchFamily="18" charset="0"/>
                <a:cs typeface="Calibri" panose="020F0502020204030204" pitchFamily="34" charset="0"/>
              </a:rPr>
              <a:t>. Motor Control 1999; 3(1): 28-38</a:t>
            </a:r>
            <a:endParaRPr lang="pl-PL" sz="4400" dirty="0">
              <a:latin typeface="Times New Roman" panose="02020603050405020304" pitchFamily="18" charset="0"/>
              <a:ea typeface="Times New Roman" panose="02020603050405020304" pitchFamily="18" charset="0"/>
              <a:cs typeface="Calibri" panose="020F0502020204030204" pitchFamily="34" charset="0"/>
            </a:endParaRPr>
          </a:p>
          <a:p>
            <a:pPr marL="342900" lvl="0" indent="-342900" algn="just">
              <a:lnSpc>
                <a:spcPct val="115000"/>
              </a:lnSpc>
              <a:spcBef>
                <a:spcPts val="600"/>
              </a:spcBef>
              <a:spcAft>
                <a:spcPts val="600"/>
              </a:spcAft>
              <a:buFont typeface="+mj-lt"/>
              <a:buAutoNum type="arabicPeriod"/>
            </a:pPr>
            <a:r>
              <a:rPr lang="en-US" sz="2800" dirty="0">
                <a:latin typeface="ZDingbats"/>
                <a:ea typeface="Times New Roman" panose="02020603050405020304" pitchFamily="18" charset="0"/>
                <a:cs typeface="Calibri" panose="020F0502020204030204" pitchFamily="34" charset="0"/>
              </a:rPr>
              <a:t> </a:t>
            </a:r>
            <a:r>
              <a:rPr lang="en-US" sz="2800" dirty="0" err="1">
                <a:latin typeface="ZDingbats"/>
                <a:ea typeface="Times New Roman" panose="02020603050405020304" pitchFamily="18" charset="0"/>
                <a:cs typeface="Calibri" panose="020F0502020204030204" pitchFamily="34" charset="0"/>
              </a:rPr>
              <a:t>Vando</a:t>
            </a:r>
            <a:r>
              <a:rPr lang="en-US" sz="2800" dirty="0">
                <a:latin typeface="ZDingbats"/>
                <a:ea typeface="Times New Roman" panose="02020603050405020304" pitchFamily="18" charset="0"/>
                <a:cs typeface="Calibri" panose="020F0502020204030204" pitchFamily="34" charset="0"/>
              </a:rPr>
              <a:t> S, </a:t>
            </a:r>
            <a:r>
              <a:rPr lang="en-US" sz="2800" dirty="0" err="1">
                <a:latin typeface="ZDingbats"/>
                <a:ea typeface="Times New Roman" panose="02020603050405020304" pitchFamily="18" charset="0"/>
                <a:cs typeface="Calibri" panose="020F0502020204030204" pitchFamily="34" charset="0"/>
              </a:rPr>
              <a:t>Filingeri</a:t>
            </a:r>
            <a:r>
              <a:rPr lang="en-US" sz="2800" dirty="0">
                <a:latin typeface="ZDingbats"/>
                <a:ea typeface="Times New Roman" panose="02020603050405020304" pitchFamily="18" charset="0"/>
                <a:cs typeface="Calibri" panose="020F0502020204030204" pitchFamily="34" charset="0"/>
              </a:rPr>
              <a:t> D, </a:t>
            </a:r>
            <a:r>
              <a:rPr lang="en-US" sz="2800" dirty="0" err="1">
                <a:latin typeface="ZDingbats"/>
                <a:ea typeface="Times New Roman" panose="02020603050405020304" pitchFamily="18" charset="0"/>
                <a:cs typeface="Calibri" panose="020F0502020204030204" pitchFamily="34" charset="0"/>
              </a:rPr>
              <a:t>Maurino</a:t>
            </a:r>
            <a:r>
              <a:rPr lang="en-US" sz="2800" dirty="0">
                <a:latin typeface="ZDingbats"/>
                <a:ea typeface="Times New Roman" panose="02020603050405020304" pitchFamily="18" charset="0"/>
                <a:cs typeface="Calibri" panose="020F0502020204030204" pitchFamily="34" charset="0"/>
              </a:rPr>
              <a:t> L et al. Postural adaptations in preadolescent karate athletes due to a one week karate training camp. J Hum </a:t>
            </a:r>
            <a:r>
              <a:rPr lang="en-US" sz="2800" dirty="0" err="1">
                <a:latin typeface="ZDingbats"/>
                <a:ea typeface="Times New Roman" panose="02020603050405020304" pitchFamily="18" charset="0"/>
                <a:cs typeface="Calibri" panose="020F0502020204030204" pitchFamily="34" charset="0"/>
              </a:rPr>
              <a:t>Kinet</a:t>
            </a:r>
            <a:r>
              <a:rPr lang="en-US" sz="2800" dirty="0">
                <a:latin typeface="ZDingbats"/>
                <a:ea typeface="Times New Roman" panose="02020603050405020304" pitchFamily="18" charset="0"/>
                <a:cs typeface="Calibri" panose="020F0502020204030204" pitchFamily="34" charset="0"/>
              </a:rPr>
              <a:t> 2013; 38(1): 45-52</a:t>
            </a:r>
            <a:endParaRPr lang="pl-PL" sz="4400" dirty="0">
              <a:latin typeface="Times New Roman" panose="02020603050405020304" pitchFamily="18" charset="0"/>
              <a:ea typeface="Times New Roman" panose="02020603050405020304" pitchFamily="18" charset="0"/>
              <a:cs typeface="Calibri" panose="020F0502020204030204" pitchFamily="34" charset="0"/>
            </a:endParaRPr>
          </a:p>
          <a:p>
            <a:pPr>
              <a:lnSpc>
                <a:spcPts val="1100"/>
              </a:lnSpc>
              <a:spcBef>
                <a:spcPts val="2400"/>
              </a:spcBef>
              <a:spcAft>
                <a:spcPts val="1000"/>
              </a:spcAft>
            </a:pPr>
            <a:endParaRPr lang="pl-PL" sz="2600" b="1" dirty="0">
              <a:latin typeface="Times New Roman" panose="02020603050405020304" pitchFamily="18" charset="0"/>
              <a:ea typeface="SimSun" panose="02010600030101010101" pitchFamily="2" charset="-122"/>
            </a:endParaRPr>
          </a:p>
        </p:txBody>
      </p:sp>
      <p:pic>
        <p:nvPicPr>
          <p:cNvPr id="3" name="Obraz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5446" y="20029519"/>
            <a:ext cx="12512254" cy="5418841"/>
          </a:xfrm>
          <a:prstGeom prst="rect">
            <a:avLst/>
          </a:prstGeom>
        </p:spPr>
      </p:pic>
      <p:pic>
        <p:nvPicPr>
          <p:cNvPr id="5" name="Obraz 4"/>
          <p:cNvPicPr>
            <a:picLocks noChangeAspect="1"/>
          </p:cNvPicPr>
          <p:nvPr/>
        </p:nvPicPr>
        <p:blipFill>
          <a:blip r:embed="rId5"/>
          <a:stretch>
            <a:fillRect/>
          </a:stretch>
        </p:blipFill>
        <p:spPr>
          <a:xfrm>
            <a:off x="16148854" y="16971255"/>
            <a:ext cx="11847893" cy="5505342"/>
          </a:xfrm>
          <a:prstGeom prst="rect">
            <a:avLst/>
          </a:prstGeom>
        </p:spPr>
      </p:pic>
      <p:sp>
        <p:nvSpPr>
          <p:cNvPr id="10" name="pole tekstowe 9"/>
          <p:cNvSpPr txBox="1"/>
          <p:nvPr/>
        </p:nvSpPr>
        <p:spPr>
          <a:xfrm flipH="1">
            <a:off x="16059190" y="15570743"/>
            <a:ext cx="10088949" cy="1384995"/>
          </a:xfrm>
          <a:prstGeom prst="rect">
            <a:avLst/>
          </a:prstGeom>
          <a:noFill/>
        </p:spPr>
        <p:txBody>
          <a:bodyPr wrap="square" rtlCol="0">
            <a:spAutoFit/>
          </a:bodyPr>
          <a:lstStyle/>
          <a:p>
            <a:r>
              <a:rPr lang="pl-PL" sz="2800" dirty="0" err="1" smtClean="0">
                <a:latin typeface="ZDingbats"/>
              </a:rPr>
              <a:t>Figure</a:t>
            </a:r>
            <a:r>
              <a:rPr lang="pl-PL" sz="2800" dirty="0" smtClean="0">
                <a:latin typeface="ZDingbats"/>
              </a:rPr>
              <a:t> 2.</a:t>
            </a:r>
            <a:r>
              <a:rPr lang="en-US" sz="2800" dirty="0">
                <a:solidFill>
                  <a:srgbClr val="000000"/>
                </a:solidFill>
                <a:latin typeface="ZDingbats"/>
                <a:ea typeface="Times New Roman" panose="02020603050405020304" pitchFamily="18" charset="0"/>
                <a:cs typeface="Calibri" panose="020F0502020204030204" pitchFamily="34" charset="0"/>
              </a:rPr>
              <a:t> Mean values (±SD) of </a:t>
            </a:r>
            <a:r>
              <a:rPr lang="en-US" sz="2800" dirty="0" err="1">
                <a:solidFill>
                  <a:srgbClr val="000000"/>
                </a:solidFill>
                <a:latin typeface="ZDingbats"/>
                <a:ea typeface="Times New Roman" panose="02020603050405020304" pitchFamily="18" charset="0"/>
                <a:cs typeface="Calibri" panose="020F0502020204030204" pitchFamily="34" charset="0"/>
              </a:rPr>
              <a:t>rms</a:t>
            </a:r>
            <a:r>
              <a:rPr lang="en-US" sz="2800" dirty="0">
                <a:solidFill>
                  <a:srgbClr val="000000"/>
                </a:solidFill>
                <a:latin typeface="ZDingbats"/>
                <a:ea typeface="Times New Roman" panose="02020603050405020304" pitchFamily="18" charset="0"/>
                <a:cs typeface="Calibri" panose="020F0502020204030204" pitchFamily="34" charset="0"/>
              </a:rPr>
              <a:t> of COP, rambling and trembling in AP and ML plane with EO and EC in quiet standing (*p&lt;0.05)</a:t>
            </a:r>
            <a:r>
              <a:rPr lang="pl-PL" sz="2800" dirty="0" smtClean="0">
                <a:latin typeface="ZDingbats"/>
              </a:rPr>
              <a:t> </a:t>
            </a:r>
            <a:endParaRPr lang="pl-PL" sz="2800" dirty="0">
              <a:latin typeface="ZDingbats"/>
            </a:endParaRPr>
          </a:p>
        </p:txBody>
      </p:sp>
      <p:sp>
        <p:nvSpPr>
          <p:cNvPr id="11" name="pole tekstowe 10"/>
          <p:cNvSpPr txBox="1"/>
          <p:nvPr/>
        </p:nvSpPr>
        <p:spPr>
          <a:xfrm flipH="1">
            <a:off x="16148853" y="23780526"/>
            <a:ext cx="12312613" cy="954107"/>
          </a:xfrm>
          <a:prstGeom prst="rect">
            <a:avLst/>
          </a:prstGeom>
          <a:noFill/>
        </p:spPr>
        <p:txBody>
          <a:bodyPr wrap="square" rtlCol="0">
            <a:spAutoFit/>
          </a:bodyPr>
          <a:lstStyle/>
          <a:p>
            <a:r>
              <a:rPr lang="pl-PL" sz="2800" dirty="0" err="1" smtClean="0">
                <a:solidFill>
                  <a:srgbClr val="000000"/>
                </a:solidFill>
                <a:latin typeface="ZDingbats"/>
                <a:ea typeface="Times New Roman" panose="02020603050405020304" pitchFamily="18" charset="0"/>
                <a:cs typeface="Calibri" panose="020F0502020204030204" pitchFamily="34" charset="0"/>
              </a:rPr>
              <a:t>Figure</a:t>
            </a:r>
            <a:r>
              <a:rPr lang="pl-PL" sz="2800" dirty="0" smtClean="0">
                <a:solidFill>
                  <a:srgbClr val="000000"/>
                </a:solidFill>
                <a:latin typeface="ZDingbats"/>
                <a:ea typeface="Times New Roman" panose="02020603050405020304" pitchFamily="18" charset="0"/>
                <a:cs typeface="Calibri" panose="020F0502020204030204" pitchFamily="34" charset="0"/>
              </a:rPr>
              <a:t> 3. </a:t>
            </a:r>
            <a:r>
              <a:rPr lang="en-US" sz="2800" dirty="0"/>
              <a:t>Mean values of COP and Rambling displacement velocity (±SD) in AP and ML plane with EO and EC in quiet standing (*p&lt;0.05)</a:t>
            </a:r>
            <a:endParaRPr lang="pl-PL" sz="2800" dirty="0"/>
          </a:p>
        </p:txBody>
      </p:sp>
      <p:pic>
        <p:nvPicPr>
          <p:cNvPr id="12" name="Obraz 11"/>
          <p:cNvPicPr>
            <a:picLocks noChangeAspect="1"/>
          </p:cNvPicPr>
          <p:nvPr/>
        </p:nvPicPr>
        <p:blipFill>
          <a:blip r:embed="rId6"/>
          <a:stretch>
            <a:fillRect/>
          </a:stretch>
        </p:blipFill>
        <p:spPr>
          <a:xfrm>
            <a:off x="15896730" y="26618779"/>
            <a:ext cx="12564736" cy="4940642"/>
          </a:xfrm>
          <a:prstGeom prst="rect">
            <a:avLst/>
          </a:prstGeom>
        </p:spPr>
      </p:pic>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0" ma:contentTypeDescription="Utwórz nowy dokument." ma:contentTypeScope="" ma:versionID="68641fd15bcc0b996961b66865e7abdc">
  <xsd:schema xmlns:xsd="http://www.w3.org/2001/XMLSchema" xmlns:xs="http://www.w3.org/2001/XMLSchema" xmlns:p="http://schemas.microsoft.com/office/2006/metadata/properties" targetNamespace="http://schemas.microsoft.com/office/2006/metadata/properties" ma:root="true" ma:fieldsID="0c74f0a4605ce4da9856928fb8c32d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D87EC5-4300-45D4-85FE-17FDB459AC9D}">
  <ds:schemaRefs>
    <ds:schemaRef ds:uri="http://schemas.microsoft.com/sharepoint/v3/contenttype/forms"/>
  </ds:schemaRefs>
</ds:datastoreItem>
</file>

<file path=customXml/itemProps2.xml><?xml version="1.0" encoding="utf-8"?>
<ds:datastoreItem xmlns:ds="http://schemas.openxmlformats.org/officeDocument/2006/customXml" ds:itemID="{45672936-EB98-4F1F-B89E-493B07A366B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8E759D4-EBD1-43A6-A075-EC25BEB5E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95</TotalTime>
  <Words>332</Words>
  <Application>Microsoft Office PowerPoint</Application>
  <PresentationFormat>Niestandardowy</PresentationFormat>
  <Paragraphs>24</Paragraphs>
  <Slides>1</Slides>
  <Notes>0</Notes>
  <HiddenSlides>0</HiddenSlides>
  <MMClips>0</MMClips>
  <ScaleCrop>false</ScaleCrop>
  <HeadingPairs>
    <vt:vector size="6" baseType="variant">
      <vt:variant>
        <vt:lpstr>Używane czcionki</vt:lpstr>
      </vt:variant>
      <vt:variant>
        <vt:i4>6</vt:i4>
      </vt:variant>
      <vt:variant>
        <vt:lpstr>Motyw</vt:lpstr>
      </vt:variant>
      <vt:variant>
        <vt:i4>2</vt:i4>
      </vt:variant>
      <vt:variant>
        <vt:lpstr>Tytuły slajdów</vt:lpstr>
      </vt:variant>
      <vt:variant>
        <vt:i4>1</vt:i4>
      </vt:variant>
    </vt:vector>
  </HeadingPairs>
  <TitlesOfParts>
    <vt:vector size="9" baseType="lpstr">
      <vt:lpstr>SimSun</vt:lpstr>
      <vt:lpstr>Arial</vt:lpstr>
      <vt:lpstr>Calibri</vt:lpstr>
      <vt:lpstr>MS Mincho</vt:lpstr>
      <vt:lpstr>Times New Roman</vt:lpstr>
      <vt:lpstr>ZDingbats</vt:lpstr>
      <vt:lpstr>Office Theme</vt:lpstr>
      <vt:lpstr>Custom Design</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awf</cp:lastModifiedBy>
  <cp:revision>13</cp:revision>
  <dcterms:created xsi:type="dcterms:W3CDTF">2012-06-22T09:43:15Z</dcterms:created>
  <dcterms:modified xsi:type="dcterms:W3CDTF">2021-06-03T18:33:35Z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